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20" r:id="rId1"/>
  </p:sldMasterIdLst>
  <p:notesMasterIdLst>
    <p:notesMasterId r:id="rId18"/>
  </p:notesMasterIdLst>
  <p:sldIdLst>
    <p:sldId id="256" r:id="rId2"/>
    <p:sldId id="257" r:id="rId3"/>
    <p:sldId id="282" r:id="rId4"/>
    <p:sldId id="283" r:id="rId5"/>
    <p:sldId id="259" r:id="rId6"/>
    <p:sldId id="279" r:id="rId7"/>
    <p:sldId id="280" r:id="rId8"/>
    <p:sldId id="260" r:id="rId9"/>
    <p:sldId id="277" r:id="rId10"/>
    <p:sldId id="275" r:id="rId11"/>
    <p:sldId id="276" r:id="rId12"/>
    <p:sldId id="264" r:id="rId13"/>
    <p:sldId id="266" r:id="rId14"/>
    <p:sldId id="265" r:id="rId15"/>
    <p:sldId id="261" r:id="rId16"/>
    <p:sldId id="27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4995" autoAdjust="0"/>
    <p:restoredTop sz="94660"/>
  </p:normalViewPr>
  <p:slideViewPr>
    <p:cSldViewPr snapToGrid="0">
      <p:cViewPr varScale="1">
        <p:scale>
          <a:sx n="117" d="100"/>
          <a:sy n="117" d="100"/>
        </p:scale>
        <p:origin x="-108" y="-1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jlisnovetzky\SkyDrive\RenovAR\Renovables%20Jaim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0"/>
      <c:rotY val="0"/>
      <c:depthPercent val="100"/>
      <c:rAngAx val="0"/>
      <c:perspective val="30"/>
    </c:view3D>
    <c:floor>
      <c:thickness val="0"/>
    </c:floor>
    <c:sideWall>
      <c:thickness val="0"/>
    </c:sideWall>
    <c:backWall>
      <c:thickness val="0"/>
    </c:backWall>
    <c:plotArea>
      <c:layout>
        <c:manualLayout>
          <c:layoutTarget val="inner"/>
          <c:xMode val="edge"/>
          <c:yMode val="edge"/>
          <c:x val="0.10273840769903762"/>
          <c:y val="7.4548702245552642E-2"/>
          <c:w val="0.77847134733158352"/>
          <c:h val="0.8326195683872849"/>
        </c:manualLayout>
      </c:layout>
      <c:bar3DChart>
        <c:barDir val="col"/>
        <c:grouping val="stacked"/>
        <c:varyColors val="0"/>
        <c:ser>
          <c:idx val="0"/>
          <c:order val="0"/>
          <c:tx>
            <c:strRef>
              <c:f>Hoja3!$H$22</c:f>
              <c:strCache>
                <c:ptCount val="1"/>
                <c:pt idx="0">
                  <c:v>EO</c:v>
                </c:pt>
              </c:strCache>
            </c:strRef>
          </c:tx>
          <c:invertIfNegative val="0"/>
          <c:cat>
            <c:numRef>
              <c:f>Hoja3!$O$25:$T$25</c:f>
              <c:numCache>
                <c:formatCode>General</c:formatCode>
                <c:ptCount val="6"/>
                <c:pt idx="0">
                  <c:v>2010</c:v>
                </c:pt>
                <c:pt idx="1">
                  <c:v>2011</c:v>
                </c:pt>
                <c:pt idx="2">
                  <c:v>2012</c:v>
                </c:pt>
                <c:pt idx="3">
                  <c:v>2013</c:v>
                </c:pt>
                <c:pt idx="4">
                  <c:v>2014</c:v>
                </c:pt>
                <c:pt idx="5">
                  <c:v>2015</c:v>
                </c:pt>
              </c:numCache>
            </c:numRef>
          </c:cat>
          <c:val>
            <c:numRef>
              <c:f>Hoja3!$O$22:$T$22</c:f>
              <c:numCache>
                <c:formatCode>General</c:formatCode>
                <c:ptCount val="6"/>
                <c:pt idx="0">
                  <c:v>0.25</c:v>
                </c:pt>
                <c:pt idx="1">
                  <c:v>111.75</c:v>
                </c:pt>
                <c:pt idx="2">
                  <c:v>111.75</c:v>
                </c:pt>
                <c:pt idx="3">
                  <c:v>164.75</c:v>
                </c:pt>
                <c:pt idx="4">
                  <c:v>189.95</c:v>
                </c:pt>
                <c:pt idx="5">
                  <c:v>189.95</c:v>
                </c:pt>
              </c:numCache>
            </c:numRef>
          </c:val>
        </c:ser>
        <c:ser>
          <c:idx val="1"/>
          <c:order val="1"/>
          <c:tx>
            <c:strRef>
              <c:f>Hoja3!$H$23</c:f>
              <c:strCache>
                <c:ptCount val="1"/>
                <c:pt idx="0">
                  <c:v>FV</c:v>
                </c:pt>
              </c:strCache>
            </c:strRef>
          </c:tx>
          <c:invertIfNegative val="0"/>
          <c:cat>
            <c:numRef>
              <c:f>Hoja3!$O$25:$T$25</c:f>
              <c:numCache>
                <c:formatCode>General</c:formatCode>
                <c:ptCount val="6"/>
                <c:pt idx="0">
                  <c:v>2010</c:v>
                </c:pt>
                <c:pt idx="1">
                  <c:v>2011</c:v>
                </c:pt>
                <c:pt idx="2">
                  <c:v>2012</c:v>
                </c:pt>
                <c:pt idx="3">
                  <c:v>2013</c:v>
                </c:pt>
                <c:pt idx="4">
                  <c:v>2014</c:v>
                </c:pt>
                <c:pt idx="5">
                  <c:v>2015</c:v>
                </c:pt>
              </c:numCache>
            </c:numRef>
          </c:cat>
          <c:val>
            <c:numRef>
              <c:f>Hoja3!$O$23:$T$23</c:f>
              <c:numCache>
                <c:formatCode>General</c:formatCode>
                <c:ptCount val="6"/>
                <c:pt idx="0">
                  <c:v>0</c:v>
                </c:pt>
                <c:pt idx="1">
                  <c:v>1.2</c:v>
                </c:pt>
                <c:pt idx="2">
                  <c:v>6.2</c:v>
                </c:pt>
                <c:pt idx="3">
                  <c:v>8.1999999999999993</c:v>
                </c:pt>
                <c:pt idx="4">
                  <c:v>8.1999999999999993</c:v>
                </c:pt>
                <c:pt idx="5">
                  <c:v>8.1999999999999993</c:v>
                </c:pt>
              </c:numCache>
            </c:numRef>
          </c:val>
        </c:ser>
        <c:ser>
          <c:idx val="2"/>
          <c:order val="2"/>
          <c:tx>
            <c:strRef>
              <c:f>Hoja3!$H$24</c:f>
              <c:strCache>
                <c:ptCount val="1"/>
                <c:pt idx="0">
                  <c:v>MH</c:v>
                </c:pt>
              </c:strCache>
            </c:strRef>
          </c:tx>
          <c:invertIfNegative val="0"/>
          <c:cat>
            <c:numRef>
              <c:f>Hoja3!$O$25:$T$25</c:f>
              <c:numCache>
                <c:formatCode>General</c:formatCode>
                <c:ptCount val="6"/>
                <c:pt idx="0">
                  <c:v>2010</c:v>
                </c:pt>
                <c:pt idx="1">
                  <c:v>2011</c:v>
                </c:pt>
                <c:pt idx="2">
                  <c:v>2012</c:v>
                </c:pt>
                <c:pt idx="3">
                  <c:v>2013</c:v>
                </c:pt>
                <c:pt idx="4">
                  <c:v>2014</c:v>
                </c:pt>
                <c:pt idx="5">
                  <c:v>2015</c:v>
                </c:pt>
              </c:numCache>
            </c:numRef>
          </c:cat>
          <c:val>
            <c:numRef>
              <c:f>Hoja3!$O$24:$T$24</c:f>
              <c:numCache>
                <c:formatCode>General</c:formatCode>
                <c:ptCount val="6"/>
                <c:pt idx="0">
                  <c:v>0</c:v>
                </c:pt>
                <c:pt idx="1">
                  <c:v>0.1</c:v>
                </c:pt>
                <c:pt idx="2">
                  <c:v>0.65</c:v>
                </c:pt>
                <c:pt idx="3">
                  <c:v>0.65</c:v>
                </c:pt>
                <c:pt idx="4">
                  <c:v>0.65</c:v>
                </c:pt>
                <c:pt idx="5">
                  <c:v>0.65</c:v>
                </c:pt>
              </c:numCache>
            </c:numRef>
          </c:val>
        </c:ser>
        <c:dLbls>
          <c:showLegendKey val="0"/>
          <c:showVal val="0"/>
          <c:showCatName val="0"/>
          <c:showSerName val="0"/>
          <c:showPercent val="0"/>
          <c:showBubbleSize val="0"/>
        </c:dLbls>
        <c:gapWidth val="150"/>
        <c:shape val="cylinder"/>
        <c:axId val="76162560"/>
        <c:axId val="114111552"/>
        <c:axId val="0"/>
      </c:bar3DChart>
      <c:catAx>
        <c:axId val="76162560"/>
        <c:scaling>
          <c:orientation val="minMax"/>
        </c:scaling>
        <c:delete val="0"/>
        <c:axPos val="b"/>
        <c:numFmt formatCode="General" sourceLinked="1"/>
        <c:majorTickMark val="out"/>
        <c:minorTickMark val="none"/>
        <c:tickLblPos val="nextTo"/>
        <c:crossAx val="114111552"/>
        <c:crosses val="autoZero"/>
        <c:auto val="1"/>
        <c:lblAlgn val="ctr"/>
        <c:lblOffset val="100"/>
        <c:noMultiLvlLbl val="0"/>
      </c:catAx>
      <c:valAx>
        <c:axId val="114111552"/>
        <c:scaling>
          <c:orientation val="minMax"/>
        </c:scaling>
        <c:delete val="0"/>
        <c:axPos val="l"/>
        <c:majorGridlines/>
        <c:numFmt formatCode="General" sourceLinked="1"/>
        <c:majorTickMark val="out"/>
        <c:minorTickMark val="none"/>
        <c:tickLblPos val="nextTo"/>
        <c:crossAx val="76162560"/>
        <c:crosses val="autoZero"/>
        <c:crossBetween val="between"/>
      </c:valAx>
    </c:plotArea>
    <c:legend>
      <c:legendPos val="t"/>
      <c:layout>
        <c:manualLayout>
          <c:xMode val="edge"/>
          <c:yMode val="edge"/>
          <c:x val="0.40344890002545281"/>
          <c:y val="4.7993374450264872E-2"/>
          <c:w val="0.19855327378290807"/>
          <c:h val="3.7826131857883652E-2"/>
        </c:manualLayout>
      </c:layout>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772E35-FD82-448F-809B-BFF2163254AE}" type="datetimeFigureOut">
              <a:rPr lang="es-AR" smtClean="0"/>
              <a:t>08/08/2016</a:t>
            </a:fld>
            <a:endParaRPr lang="es-AR"/>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21E054-173C-4118-969A-2BA7FA81F284}" type="slidenum">
              <a:rPr lang="es-AR" smtClean="0"/>
              <a:t>‹Nº›</a:t>
            </a:fld>
            <a:endParaRPr lang="es-AR"/>
          </a:p>
        </p:txBody>
      </p:sp>
    </p:spTree>
    <p:extLst>
      <p:ext uri="{BB962C8B-B14F-4D97-AF65-F5344CB8AC3E}">
        <p14:creationId xmlns:p14="http://schemas.microsoft.com/office/powerpoint/2010/main" val="3294915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B61BEF0D-F0BB-DE4B-95CE-6DB70DBA9567}" type="datetimeFigureOut">
              <a:rPr lang="en-US" smtClean="0"/>
              <a:pPr/>
              <a:t>8/8/2016</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D57F1E4F-1CFF-5643-939E-217C01CDF565}" type="slidenum">
              <a:rPr lang="en-US" smtClean="0"/>
              <a:pPr/>
              <a:t>‹Nº›</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es-ES" smtClean="0"/>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smtClean="0"/>
              <a:pPr/>
              <a:t>8/8/2016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9550400" y="274639"/>
            <a:ext cx="2235200" cy="585152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D57F1E4F-1CFF-5643-939E-217C01CDF565}" type="slidenum">
              <a:rPr lang="en-US" smtClean="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 name="Date Placeholder 8"/>
          <p:cNvSpPr>
            <a:spLocks noGrp="1"/>
          </p:cNvSpPr>
          <p:nvPr>
            <p:ph type="dt" sz="half" idx="10"/>
          </p:nvPr>
        </p:nvSpPr>
        <p:spPr/>
        <p:txBody>
          <a:bodyPr/>
          <a:lstStyle>
            <a:lvl1pPr>
              <a:defRPr>
                <a:solidFill>
                  <a:srgbClr val="FFFFFF"/>
                </a:solidFill>
              </a:defRPr>
            </a:lvl1pPr>
          </a:lstStyle>
          <a:p>
            <a:fld id="{B61BEF0D-F0BB-DE4B-95CE-6DB70DBA9567}" type="datetimeFigureOut">
              <a:rPr lang="en-US" smtClean="0"/>
              <a:pPr/>
              <a:t>8/8/2016</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D57F1E4F-1CFF-5643-939E-217C01CDF565}" type="slidenum">
              <a:rPr lang="en-US" smtClean="0"/>
              <a:pPr/>
              <a:t>‹Nº›</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es-ES" smtClean="0"/>
              <a:t>Haga clic para modificar el estilo de título del patrón</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10" name="Title 9"/>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smtClean="0"/>
              <a:pPr/>
              <a:t>8/8/2016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6" name="Title 5"/>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B61BEF0D-F0BB-DE4B-95CE-6DB70DBA9567}" type="datetimeFigureOut">
              <a:rPr lang="en-US" smtClean="0"/>
              <a:pPr/>
              <a:t>8/8/2016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8/8/2016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D57F1E4F-1CFF-5643-939E-217C01CDF565}" type="slidenum">
              <a:rPr lang="en-US" smtClean="0"/>
              <a:pPr/>
              <a:t>‹Nº›</a:t>
            </a:fld>
            <a:endParaRPr lang="en-US" dirty="0"/>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es-ES" smtClean="0"/>
              <a:t>Haga clic para modificar el estilo de título del patrón</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8/8/2016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es-ES" smtClean="0"/>
              <a:t>Haga clic para modificar el estilo de 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B61BEF0D-F0BB-DE4B-95CE-6DB70DBA9567}" type="datetimeFigureOut">
              <a:rPr lang="en-US" smtClean="0"/>
              <a:pPr/>
              <a:t>8/8/2016</a:t>
            </a:fld>
            <a:endParaRPr lang="en-US" dirty="0"/>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D57F1E4F-1CFF-5643-939E-217C01CDF565}" type="slidenum">
              <a:rPr lang="en-US" smtClean="0"/>
              <a:pPr/>
              <a:t>‹Nº›</a:t>
            </a:fld>
            <a:endParaRPr lang="en-US" dirty="0"/>
          </a:p>
        </p:txBody>
      </p:sp>
    </p:spTree>
  </p:cSld>
  <p:clrMap bg1="lt1" tx1="dk1" bg2="lt2" tx2="dk2" accent1="accent1" accent2="accent2" accent3="accent3" accent4="accent4" accent5="accent5" accent6="accent6" hlink="hlink" folHlink="folHlink"/>
  <p:sldLayoutIdLst>
    <p:sldLayoutId id="2147483921" r:id="rId1"/>
    <p:sldLayoutId id="2147483922" r:id="rId2"/>
    <p:sldLayoutId id="2147483923" r:id="rId3"/>
    <p:sldLayoutId id="2147483924" r:id="rId4"/>
    <p:sldLayoutId id="2147483925" r:id="rId5"/>
    <p:sldLayoutId id="2147483926" r:id="rId6"/>
    <p:sldLayoutId id="2147483927" r:id="rId7"/>
    <p:sldLayoutId id="2147483928" r:id="rId8"/>
    <p:sldLayoutId id="2147483929" r:id="rId9"/>
    <p:sldLayoutId id="2147483930" r:id="rId10"/>
    <p:sldLayoutId id="214748393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2.gif"/><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4523470" y="4361541"/>
            <a:ext cx="6987645" cy="1388534"/>
          </a:xfrm>
        </p:spPr>
        <p:txBody>
          <a:bodyPr/>
          <a:lstStyle/>
          <a:p>
            <a:r>
              <a:rPr lang="es-AR" dirty="0" smtClean="0"/>
              <a:t>Ing. Jaime Lisnovetzky</a:t>
            </a:r>
          </a:p>
          <a:p>
            <a:r>
              <a:rPr lang="es-AR" dirty="0" smtClean="0"/>
              <a:t>jlisnove@cammesa.com.ar</a:t>
            </a:r>
            <a:endParaRPr lang="es-AR" dirty="0"/>
          </a:p>
        </p:txBody>
      </p:sp>
      <p:sp>
        <p:nvSpPr>
          <p:cNvPr id="2" name="Título 1"/>
          <p:cNvSpPr>
            <a:spLocks noGrp="1"/>
          </p:cNvSpPr>
          <p:nvPr>
            <p:ph type="title"/>
          </p:nvPr>
        </p:nvSpPr>
        <p:spPr>
          <a:xfrm>
            <a:off x="160925" y="477430"/>
            <a:ext cx="8574622" cy="3996267"/>
          </a:xfrm>
        </p:spPr>
        <p:txBody>
          <a:bodyPr>
            <a:normAutofit fontScale="90000"/>
          </a:bodyPr>
          <a:lstStyle/>
          <a:p>
            <a:r>
              <a:rPr lang="es-AR" sz="4800" dirty="0" smtClean="0"/>
              <a:t>CAMMESA: Visión </a:t>
            </a:r>
            <a:r>
              <a:rPr lang="es-AR" sz="4800" dirty="0"/>
              <a:t>y líneas de desarrollo en renovables, sistemas de </a:t>
            </a:r>
            <a:r>
              <a:rPr lang="es-AR" sz="4800" dirty="0" smtClean="0"/>
              <a:t>pronósticos </a:t>
            </a:r>
            <a:r>
              <a:rPr lang="es-AR" sz="4800" dirty="0"/>
              <a:t>y modelado </a:t>
            </a:r>
            <a:r>
              <a:rPr lang="es-AR" sz="4800" dirty="0" smtClean="0"/>
              <a:t>de </a:t>
            </a:r>
            <a:r>
              <a:rPr lang="es-AR" sz="4800" dirty="0"/>
              <a:t>corto y mediano plazo.</a:t>
            </a:r>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22345527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3"/>
          <p:cNvPicPr>
            <a:picLocks noChangeAspect="1" noChangeArrowheads="1"/>
          </p:cNvPicPr>
          <p:nvPr/>
        </p:nvPicPr>
        <p:blipFill>
          <a:blip r:embed="rId2" cstate="print"/>
          <a:srcRect/>
          <a:stretch>
            <a:fillRect/>
          </a:stretch>
        </p:blipFill>
        <p:spPr bwMode="auto">
          <a:xfrm>
            <a:off x="1516798" y="2699044"/>
            <a:ext cx="4500992" cy="1944546"/>
          </a:xfrm>
          <a:prstGeom prst="rect">
            <a:avLst/>
          </a:prstGeom>
          <a:noFill/>
          <a:ln w="9525">
            <a:noFill/>
            <a:miter lim="800000"/>
            <a:headEnd/>
            <a:tailEnd/>
          </a:ln>
          <a:effectLst/>
        </p:spPr>
      </p:pic>
      <p:sp>
        <p:nvSpPr>
          <p:cNvPr id="2" name="1 Flecha derecha"/>
          <p:cNvSpPr/>
          <p:nvPr/>
        </p:nvSpPr>
        <p:spPr>
          <a:xfrm>
            <a:off x="6281804" y="3676701"/>
            <a:ext cx="876313" cy="382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dirty="0"/>
          </a:p>
        </p:txBody>
      </p:sp>
      <p:grpSp>
        <p:nvGrpSpPr>
          <p:cNvPr id="16" name="15 Grupo"/>
          <p:cNvGrpSpPr/>
          <p:nvPr/>
        </p:nvGrpSpPr>
        <p:grpSpPr>
          <a:xfrm>
            <a:off x="1400432" y="4652975"/>
            <a:ext cx="4560829" cy="1702595"/>
            <a:chOff x="6347186" y="-651329"/>
            <a:chExt cx="3501025" cy="3187434"/>
          </a:xfrm>
        </p:grpSpPr>
        <p:grpSp>
          <p:nvGrpSpPr>
            <p:cNvPr id="15" name="14 Grupo"/>
            <p:cNvGrpSpPr/>
            <p:nvPr/>
          </p:nvGrpSpPr>
          <p:grpSpPr>
            <a:xfrm>
              <a:off x="6477732" y="-118987"/>
              <a:ext cx="3370479" cy="2655092"/>
              <a:chOff x="6477732" y="-118987"/>
              <a:chExt cx="3370479" cy="2655092"/>
            </a:xfrm>
          </p:grpSpPr>
          <p:pic>
            <p:nvPicPr>
              <p:cNvPr id="512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732" y="-118987"/>
                <a:ext cx="3370479" cy="2335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13 CuadroTexto"/>
              <p:cNvSpPr txBox="1"/>
              <p:nvPr/>
            </p:nvSpPr>
            <p:spPr>
              <a:xfrm>
                <a:off x="7378336" y="2191554"/>
                <a:ext cx="1490111" cy="344551"/>
              </a:xfrm>
              <a:prstGeom prst="rect">
                <a:avLst/>
              </a:prstGeom>
              <a:solidFill>
                <a:schemeClr val="bg1"/>
              </a:solidFill>
            </p:spPr>
            <p:txBody>
              <a:bodyPr wrap="none" rtlCol="0">
                <a:spAutoFit/>
              </a:bodyPr>
              <a:lstStyle/>
              <a:p>
                <a:r>
                  <a:rPr lang="es-AR" sz="1200" dirty="0" smtClean="0"/>
                  <a:t>Intensidad Viento m/</a:t>
                </a:r>
                <a:r>
                  <a:rPr lang="es-AR" sz="1200" dirty="0" err="1" smtClean="0"/>
                  <a:t>seg</a:t>
                </a:r>
                <a:endParaRPr lang="es-AR" sz="1200" dirty="0"/>
              </a:p>
            </p:txBody>
          </p:sp>
        </p:grpSp>
        <p:sp>
          <p:nvSpPr>
            <p:cNvPr id="3" name="2 CuadroTexto"/>
            <p:cNvSpPr txBox="1"/>
            <p:nvPr/>
          </p:nvSpPr>
          <p:spPr>
            <a:xfrm>
              <a:off x="6347186" y="-651329"/>
              <a:ext cx="1840064" cy="382836"/>
            </a:xfrm>
            <a:prstGeom prst="rect">
              <a:avLst/>
            </a:prstGeom>
            <a:noFill/>
          </p:spPr>
          <p:txBody>
            <a:bodyPr wrap="none" rtlCol="0">
              <a:spAutoFit/>
            </a:bodyPr>
            <a:lstStyle/>
            <a:p>
              <a:r>
                <a:rPr lang="es-AR" sz="1400" b="1" dirty="0" smtClean="0">
                  <a:solidFill>
                    <a:schemeClr val="tx2"/>
                  </a:solidFill>
                </a:rPr>
                <a:t>Curva Potencia Velocidad</a:t>
              </a:r>
              <a:endParaRPr lang="es-AR" sz="1400" b="1" dirty="0">
                <a:solidFill>
                  <a:schemeClr val="tx2"/>
                </a:solidFill>
              </a:endParaRPr>
            </a:p>
          </p:txBody>
        </p:sp>
      </p:grpSp>
      <p:sp>
        <p:nvSpPr>
          <p:cNvPr id="19" name="18 CuadroTexto"/>
          <p:cNvSpPr txBox="1"/>
          <p:nvPr/>
        </p:nvSpPr>
        <p:spPr>
          <a:xfrm>
            <a:off x="1312292" y="1862991"/>
            <a:ext cx="4910003" cy="646331"/>
          </a:xfrm>
          <a:prstGeom prst="rect">
            <a:avLst/>
          </a:prstGeom>
          <a:noFill/>
        </p:spPr>
        <p:txBody>
          <a:bodyPr wrap="square" rtlCol="0">
            <a:spAutoFit/>
          </a:bodyPr>
          <a:lstStyle/>
          <a:p>
            <a:pPr algn="ctr"/>
            <a:r>
              <a:rPr lang="es-AR" dirty="0" smtClean="0"/>
              <a:t>Crónicas Históricas Intensidad Viento</a:t>
            </a:r>
          </a:p>
          <a:p>
            <a:pPr algn="ctr"/>
            <a:r>
              <a:rPr lang="es-AR" dirty="0" smtClean="0"/>
              <a:t>m/</a:t>
            </a:r>
            <a:r>
              <a:rPr lang="es-AR" dirty="0" err="1" smtClean="0"/>
              <a:t>seg</a:t>
            </a:r>
            <a:r>
              <a:rPr lang="es-AR" dirty="0" smtClean="0"/>
              <a:t>. Medios Semanales </a:t>
            </a:r>
            <a:endParaRPr lang="es-AR" dirty="0"/>
          </a:p>
        </p:txBody>
      </p:sp>
      <p:sp>
        <p:nvSpPr>
          <p:cNvPr id="20" name="19 Flecha abajo"/>
          <p:cNvSpPr/>
          <p:nvPr/>
        </p:nvSpPr>
        <p:spPr>
          <a:xfrm rot="16200000">
            <a:off x="-385740" y="3533985"/>
            <a:ext cx="2307326" cy="63744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solidFill>
                  <a:schemeClr val="tx1"/>
                </a:solidFill>
              </a:rPr>
              <a:t>Curvas Típicas Demanda y Viento</a:t>
            </a:r>
            <a:endParaRPr lang="es-AR" dirty="0">
              <a:solidFill>
                <a:schemeClr val="tx1"/>
              </a:solidFill>
            </a:endParaRPr>
          </a:p>
        </p:txBody>
      </p:sp>
      <p:sp>
        <p:nvSpPr>
          <p:cNvPr id="22" name="21 CuadroTexto"/>
          <p:cNvSpPr txBox="1"/>
          <p:nvPr/>
        </p:nvSpPr>
        <p:spPr>
          <a:xfrm>
            <a:off x="7363753" y="5373216"/>
            <a:ext cx="4424608" cy="923330"/>
          </a:xfrm>
          <a:prstGeom prst="rect">
            <a:avLst/>
          </a:prstGeom>
          <a:noFill/>
        </p:spPr>
        <p:txBody>
          <a:bodyPr wrap="square" rtlCol="0">
            <a:spAutoFit/>
          </a:bodyPr>
          <a:lstStyle/>
          <a:p>
            <a:pPr algn="just"/>
            <a:r>
              <a:rPr lang="es-AR" dirty="0" smtClean="0"/>
              <a:t>Se logra una oferta Potencia Renovables para cada banda horaria, semana y crónica histórica modelada.</a:t>
            </a:r>
            <a:endParaRPr lang="es-AR" dirty="0"/>
          </a:p>
        </p:txBody>
      </p:sp>
      <p:grpSp>
        <p:nvGrpSpPr>
          <p:cNvPr id="21" name="20 Grupo"/>
          <p:cNvGrpSpPr/>
          <p:nvPr/>
        </p:nvGrpSpPr>
        <p:grpSpPr>
          <a:xfrm>
            <a:off x="7280706" y="2684260"/>
            <a:ext cx="4339897" cy="2358756"/>
            <a:chOff x="0" y="1860873"/>
            <a:chExt cx="9399843" cy="4997127"/>
          </a:xfrm>
        </p:grpSpPr>
        <p:pic>
          <p:nvPicPr>
            <p:cNvPr id="23" name="Picture 2"/>
            <p:cNvPicPr>
              <a:picLocks noChangeAspect="1" noChangeArrowheads="1"/>
            </p:cNvPicPr>
            <p:nvPr/>
          </p:nvPicPr>
          <p:blipFill>
            <a:blip r:embed="rId4" cstate="print"/>
            <a:srcRect/>
            <a:stretch>
              <a:fillRect/>
            </a:stretch>
          </p:blipFill>
          <p:spPr bwMode="auto">
            <a:xfrm>
              <a:off x="0" y="1860873"/>
              <a:ext cx="9036496" cy="4997127"/>
            </a:xfrm>
            <a:prstGeom prst="rect">
              <a:avLst/>
            </a:prstGeom>
            <a:noFill/>
            <a:ln w="9525">
              <a:noFill/>
              <a:miter lim="800000"/>
              <a:headEnd/>
              <a:tailEnd/>
            </a:ln>
            <a:effectLst/>
          </p:spPr>
        </p:pic>
        <p:sp>
          <p:nvSpPr>
            <p:cNvPr id="24" name="23 CuadroTexto"/>
            <p:cNvSpPr txBox="1"/>
            <p:nvPr/>
          </p:nvSpPr>
          <p:spPr>
            <a:xfrm>
              <a:off x="6588222" y="6433592"/>
              <a:ext cx="2811621" cy="400917"/>
            </a:xfrm>
            <a:prstGeom prst="rect">
              <a:avLst/>
            </a:prstGeom>
            <a:solidFill>
              <a:schemeClr val="bg1"/>
            </a:solidFill>
          </p:spPr>
          <p:txBody>
            <a:bodyPr wrap="square" rtlCol="0">
              <a:spAutoFit/>
            </a:bodyPr>
            <a:lstStyle/>
            <a:p>
              <a:r>
                <a:rPr lang="es-AR" sz="1000" dirty="0" smtClean="0"/>
                <a:t>Renovable por Banda</a:t>
              </a:r>
              <a:endParaRPr lang="es-AR" sz="1000" dirty="0"/>
            </a:p>
          </p:txBody>
        </p:sp>
      </p:grpSp>
      <p:sp>
        <p:nvSpPr>
          <p:cNvPr id="17" name="3 Título"/>
          <p:cNvSpPr txBox="1">
            <a:spLocks/>
          </p:cNvSpPr>
          <p:nvPr/>
        </p:nvSpPr>
        <p:spPr>
          <a:xfrm>
            <a:off x="197708" y="365709"/>
            <a:ext cx="9169068" cy="894269"/>
          </a:xfrm>
          <a:prstGeom prst="rect">
            <a:avLst/>
          </a:prstGeom>
          <a:effectLst/>
        </p:spPr>
        <p:txBody>
          <a:bodyPr vert="horz" lIns="91440" tIns="45720" rIns="91440" bIns="45720" rtlCol="0" anchor="b">
            <a:noAutofit/>
          </a:bodyPr>
          <a:lstStyle>
            <a:lvl1pPr algn="r" defTabSz="457200" rtl="0" eaLnBrk="1" latinLnBrk="0" hangingPunct="1">
              <a:spcBef>
                <a:spcPct val="0"/>
              </a:spcBef>
              <a:buNone/>
              <a:defRPr sz="6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AR" sz="2800" dirty="0" smtClean="0">
                <a:solidFill>
                  <a:schemeClr val="bg1"/>
                </a:solidFill>
              </a:rPr>
              <a:t>Modelado de la generación Renovables en el modelo OSCAR-MARGO (Mediano y largo plazo)</a:t>
            </a:r>
            <a:endParaRPr lang="es-AR" sz="2800" dirty="0">
              <a:solidFill>
                <a:schemeClr val="bg1"/>
              </a:solidFill>
            </a:endParaRPr>
          </a:p>
        </p:txBody>
      </p:sp>
      <p:pic>
        <p:nvPicPr>
          <p:cNvPr id="25" name="24 Imagen"/>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37266739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0"/>
          <p:cNvSpPr>
            <a:spLocks noChangeArrowheads="1"/>
          </p:cNvSpPr>
          <p:nvPr/>
        </p:nvSpPr>
        <p:spPr bwMode="auto">
          <a:xfrm>
            <a:off x="197708" y="1541826"/>
            <a:ext cx="5564286" cy="4337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marL="285750" indent="-285750">
              <a:spcBef>
                <a:spcPct val="20000"/>
              </a:spcBef>
              <a:buFont typeface="Arial" panose="020B0604020202020204" pitchFamily="34" charset="0"/>
              <a:buChar char="•"/>
            </a:pPr>
            <a:r>
              <a:rPr lang="es-ES_tradnl" sz="2000" b="1" dirty="0" smtClean="0"/>
              <a:t>PGENEO:  </a:t>
            </a:r>
            <a:r>
              <a:rPr lang="es-ES_tradnl" sz="2000" dirty="0" smtClean="0"/>
              <a:t>Definición de cada central </a:t>
            </a:r>
          </a:p>
          <a:p>
            <a:pPr marL="285750" indent="-285750">
              <a:spcBef>
                <a:spcPct val="20000"/>
              </a:spcBef>
              <a:buFont typeface="Arial" panose="020B0604020202020204" pitchFamily="34" charset="0"/>
              <a:buChar char="•"/>
            </a:pPr>
            <a:r>
              <a:rPr lang="es-ES_tradnl" sz="2000" b="1" dirty="0" smtClean="0"/>
              <a:t>VEOSEM: </a:t>
            </a:r>
            <a:r>
              <a:rPr lang="es-ES_tradnl" sz="2000" dirty="0" smtClean="0"/>
              <a:t>Crónicas históricas semanales por central  que representan los valores medios históricos de intensidad de viento / radiación solar, etc..</a:t>
            </a:r>
          </a:p>
          <a:p>
            <a:pPr marL="285750" indent="-285750">
              <a:spcBef>
                <a:spcPct val="20000"/>
              </a:spcBef>
              <a:buFont typeface="Arial" panose="020B0604020202020204" pitchFamily="34" charset="0"/>
              <a:buChar char="•"/>
            </a:pPr>
            <a:r>
              <a:rPr lang="es-ES_tradnl" sz="2000" b="1" dirty="0" smtClean="0"/>
              <a:t>VEOTYP: </a:t>
            </a:r>
            <a:r>
              <a:rPr lang="es-ES_tradnl" sz="2000" dirty="0" smtClean="0"/>
              <a:t>Curvas típicas semanales por central, que representa el comportamiento típico de la intensidad del viento , radiación solar, etc..</a:t>
            </a:r>
          </a:p>
          <a:p>
            <a:pPr marL="285750" indent="-285750">
              <a:spcBef>
                <a:spcPct val="20000"/>
              </a:spcBef>
              <a:buFont typeface="Arial" panose="020B0604020202020204" pitchFamily="34" charset="0"/>
              <a:buChar char="•"/>
            </a:pPr>
            <a:r>
              <a:rPr lang="es-ES_tradnl" sz="2000" b="1" dirty="0" smtClean="0"/>
              <a:t>EDISPAM: </a:t>
            </a:r>
            <a:r>
              <a:rPr lang="es-ES_tradnl" sz="2000" dirty="0" smtClean="0"/>
              <a:t>Disponibilidad semanal del parque de cada central.</a:t>
            </a:r>
          </a:p>
          <a:p>
            <a:pPr marL="285750" indent="-285750">
              <a:spcBef>
                <a:spcPct val="20000"/>
              </a:spcBef>
              <a:buFont typeface="Arial" panose="020B0604020202020204" pitchFamily="34" charset="0"/>
              <a:buChar char="•"/>
            </a:pPr>
            <a:r>
              <a:rPr lang="es-ES_tradnl" sz="2000" b="1" dirty="0" smtClean="0"/>
              <a:t>CALVPT: </a:t>
            </a:r>
            <a:r>
              <a:rPr lang="es-ES_tradnl" sz="2000" dirty="0" smtClean="0"/>
              <a:t>Curvas de rendimiento potencia - intensidad viento </a:t>
            </a:r>
            <a:r>
              <a:rPr lang="es-ES_tradnl" sz="2000" dirty="0"/>
              <a:t>/ radiación, para cada central </a:t>
            </a:r>
            <a:r>
              <a:rPr lang="es-ES_tradnl" sz="2000" dirty="0" smtClean="0"/>
              <a:t> / semana / año.</a:t>
            </a:r>
          </a:p>
        </p:txBody>
      </p:sp>
      <p:sp>
        <p:nvSpPr>
          <p:cNvPr id="5" name="3 Título"/>
          <p:cNvSpPr txBox="1">
            <a:spLocks/>
          </p:cNvSpPr>
          <p:nvPr/>
        </p:nvSpPr>
        <p:spPr>
          <a:xfrm>
            <a:off x="197708" y="365709"/>
            <a:ext cx="8870023" cy="894269"/>
          </a:xfrm>
          <a:prstGeom prst="rect">
            <a:avLst/>
          </a:prstGeom>
          <a:effectLst/>
        </p:spPr>
        <p:txBody>
          <a:bodyPr vert="horz" lIns="91440" tIns="45720" rIns="91440" bIns="45720" rtlCol="0" anchor="b">
            <a:noAutofit/>
          </a:bodyPr>
          <a:lstStyle>
            <a:lvl1pPr algn="r" defTabSz="457200" rtl="0" eaLnBrk="1" latinLnBrk="0" hangingPunct="1">
              <a:spcBef>
                <a:spcPct val="0"/>
              </a:spcBef>
              <a:buNone/>
              <a:defRPr sz="6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s-AR" sz="2800" dirty="0" smtClean="0">
                <a:solidFill>
                  <a:schemeClr val="bg1"/>
                </a:solidFill>
              </a:rPr>
              <a:t>Modelado de la generación Renovables en el modelo OSCAR-MARGO (Mediano y largo plazo)</a:t>
            </a:r>
            <a:endParaRPr lang="es-AR" sz="2800" dirty="0">
              <a:solidFill>
                <a:schemeClr val="bg1"/>
              </a:solidFill>
            </a:endParaRPr>
          </a:p>
        </p:txBody>
      </p:sp>
      <p:sp>
        <p:nvSpPr>
          <p:cNvPr id="2" name="1 Rectángulo"/>
          <p:cNvSpPr/>
          <p:nvPr/>
        </p:nvSpPr>
        <p:spPr>
          <a:xfrm>
            <a:off x="197708" y="6042158"/>
            <a:ext cx="11771870" cy="400110"/>
          </a:xfrm>
          <a:prstGeom prst="rect">
            <a:avLst/>
          </a:prstGeom>
        </p:spPr>
        <p:txBody>
          <a:bodyPr wrap="square">
            <a:spAutoFit/>
          </a:bodyPr>
          <a:lstStyle/>
          <a:p>
            <a:pPr>
              <a:spcBef>
                <a:spcPct val="20000"/>
              </a:spcBef>
            </a:pPr>
            <a:r>
              <a:rPr lang="es-ES_tradnl" sz="2000" dirty="0" smtClean="0"/>
              <a:t>El Margo </a:t>
            </a:r>
            <a:r>
              <a:rPr lang="es-ES_tradnl" sz="2000" dirty="0"/>
              <a:t>considera al renovable como una </a:t>
            </a:r>
            <a:r>
              <a:rPr lang="es-ES_tradnl" sz="2000" dirty="0" smtClean="0"/>
              <a:t>térmica </a:t>
            </a:r>
            <a:r>
              <a:rPr lang="es-ES_tradnl" sz="2000" dirty="0"/>
              <a:t>con una disponibilidad  modulada en cada banda </a:t>
            </a:r>
            <a:r>
              <a:rPr lang="es-ES_tradnl" sz="2000" dirty="0" smtClean="0"/>
              <a:t>hora. </a:t>
            </a:r>
            <a:endParaRPr lang="es-ES_tradnl" sz="2000" dirty="0"/>
          </a:p>
        </p:txBody>
      </p:sp>
      <p:sp>
        <p:nvSpPr>
          <p:cNvPr id="8" name="Rectangle 30"/>
          <p:cNvSpPr>
            <a:spLocks noChangeArrowheads="1"/>
          </p:cNvSpPr>
          <p:nvPr/>
        </p:nvSpPr>
        <p:spPr bwMode="auto">
          <a:xfrm>
            <a:off x="6263520" y="1662985"/>
            <a:ext cx="5564286" cy="304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marL="285750" indent="-285750">
              <a:spcBef>
                <a:spcPct val="20000"/>
              </a:spcBef>
              <a:buFont typeface="Arial" panose="020B0604020202020204" pitchFamily="34" charset="0"/>
              <a:buChar char="•"/>
            </a:pPr>
            <a:r>
              <a:rPr lang="es-ES_tradnl" sz="2000" b="1" dirty="0" smtClean="0"/>
              <a:t>PGENEO:  </a:t>
            </a:r>
            <a:r>
              <a:rPr lang="es-ES_tradnl" sz="2000" dirty="0" smtClean="0"/>
              <a:t>Definición de cada central </a:t>
            </a:r>
          </a:p>
          <a:p>
            <a:pPr marL="285750" indent="-285750">
              <a:spcBef>
                <a:spcPct val="20000"/>
              </a:spcBef>
              <a:buFont typeface="Arial" panose="020B0604020202020204" pitchFamily="34" charset="0"/>
              <a:buChar char="•"/>
            </a:pPr>
            <a:r>
              <a:rPr lang="es-ES_tradnl" sz="2000" b="1" dirty="0" smtClean="0"/>
              <a:t>VEOSEM: </a:t>
            </a:r>
            <a:r>
              <a:rPr lang="es-ES_tradnl" sz="2000" dirty="0" smtClean="0"/>
              <a:t>Crónicas históricas semanales por central  que representan los valores medios históricos de potencia media semanal.</a:t>
            </a:r>
          </a:p>
          <a:p>
            <a:pPr marL="285750" indent="-285750">
              <a:spcBef>
                <a:spcPct val="20000"/>
              </a:spcBef>
              <a:buFont typeface="Arial" panose="020B0604020202020204" pitchFamily="34" charset="0"/>
              <a:buChar char="•"/>
            </a:pPr>
            <a:r>
              <a:rPr lang="es-ES_tradnl" sz="2000" b="1" dirty="0" smtClean="0"/>
              <a:t>VEOTYP: </a:t>
            </a:r>
            <a:r>
              <a:rPr lang="es-ES_tradnl" sz="2000" dirty="0" smtClean="0"/>
              <a:t>Curvas típicas semanales por central, que representa el comportamiento típico de la central.</a:t>
            </a:r>
          </a:p>
          <a:p>
            <a:pPr marL="285750" indent="-285750">
              <a:spcBef>
                <a:spcPct val="20000"/>
              </a:spcBef>
              <a:buFont typeface="Arial" panose="020B0604020202020204" pitchFamily="34" charset="0"/>
              <a:buChar char="•"/>
            </a:pPr>
            <a:r>
              <a:rPr lang="es-ES_tradnl" sz="2000" b="1" dirty="0" smtClean="0"/>
              <a:t>EDISPAM: </a:t>
            </a:r>
            <a:r>
              <a:rPr lang="es-ES_tradnl" sz="2000" dirty="0" smtClean="0"/>
              <a:t>Disponibilidad semanal de cada central.</a:t>
            </a:r>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30582766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4223" y="1693273"/>
            <a:ext cx="11745105" cy="4889758"/>
          </a:xfrm>
        </p:spPr>
        <p:txBody>
          <a:bodyPr>
            <a:noAutofit/>
          </a:bodyPr>
          <a:lstStyle/>
          <a:p>
            <a:pPr marL="45720" indent="0" algn="ctr">
              <a:buNone/>
            </a:pPr>
            <a:r>
              <a:rPr lang="es-AR" sz="2400" b="1" spc="0" dirty="0"/>
              <a:t>Necesidades CAMMESA</a:t>
            </a:r>
          </a:p>
          <a:p>
            <a:r>
              <a:rPr lang="es-AR" sz="2400" spc="0" dirty="0" smtClean="0"/>
              <a:t>Validar/Respaldar los pronósticos propios de los Generadores eólicos.</a:t>
            </a:r>
          </a:p>
          <a:p>
            <a:r>
              <a:rPr lang="es-AR" sz="2400" spc="0" dirty="0" smtClean="0"/>
              <a:t>Los Generadores tienen obligación de suministrar pronósticos para su consideración en las distintas programaciones/reprogramaciones de CAMMESA.</a:t>
            </a:r>
            <a:endParaRPr lang="es-AR" sz="2400" spc="0" dirty="0"/>
          </a:p>
          <a:p>
            <a:r>
              <a:rPr lang="es-AR" sz="2400" spc="0" dirty="0" smtClean="0"/>
              <a:t>Sin embargo, no existe en la normativa señal alguna que los impulse a pronosticar con la calidad que se requiere para su adecuada integración con la generación convencional, tanto en lo relativo a la optimización del despacho como a la seguridad de la operación (adecuaciones de generación y reservas).</a:t>
            </a:r>
          </a:p>
          <a:p>
            <a:r>
              <a:rPr lang="es-AR" sz="2400" spc="0" dirty="0" smtClean="0"/>
              <a:t>Predecir </a:t>
            </a:r>
            <a:r>
              <a:rPr lang="es-AR" sz="2400" spc="0" dirty="0"/>
              <a:t>acertadamente esta generación </a:t>
            </a:r>
            <a:r>
              <a:rPr lang="es-AR" sz="2400" spc="0" dirty="0" smtClean="0"/>
              <a:t>intermitente</a:t>
            </a:r>
            <a:r>
              <a:rPr lang="es-AR" sz="2400" spc="0" dirty="0"/>
              <a:t>, que por </a:t>
            </a:r>
            <a:r>
              <a:rPr lang="es-AR" sz="2400" spc="0" dirty="0" smtClean="0"/>
              <a:t>naturaleza </a:t>
            </a:r>
            <a:r>
              <a:rPr lang="es-AR" sz="2400" spc="0" dirty="0"/>
              <a:t>se aprovecha o en su defecto se pierde, </a:t>
            </a:r>
            <a:r>
              <a:rPr lang="es-AR" sz="2400" spc="0" dirty="0" smtClean="0"/>
              <a:t>no sólo resulta económicamente beneficioso, sino imprescindible para preservar los niveles de </a:t>
            </a:r>
            <a:r>
              <a:rPr lang="es-AR" sz="2400" spc="0" dirty="0"/>
              <a:t>seguridad de la </a:t>
            </a:r>
            <a:r>
              <a:rPr lang="es-AR" sz="2400" spc="0" dirty="0" smtClean="0"/>
              <a:t>operación a medida que la participación eólica toma relevancia.</a:t>
            </a:r>
            <a:endParaRPr lang="es-AR" sz="2400" spc="0" dirty="0"/>
          </a:p>
        </p:txBody>
      </p:sp>
      <p:sp>
        <p:nvSpPr>
          <p:cNvPr id="2" name="Título 1"/>
          <p:cNvSpPr>
            <a:spLocks noGrp="1"/>
          </p:cNvSpPr>
          <p:nvPr>
            <p:ph type="title"/>
          </p:nvPr>
        </p:nvSpPr>
        <p:spPr>
          <a:xfrm>
            <a:off x="1153925" y="-64736"/>
            <a:ext cx="10058400" cy="1450757"/>
          </a:xfrm>
        </p:spPr>
        <p:txBody>
          <a:bodyPr/>
          <a:lstStyle/>
          <a:p>
            <a:r>
              <a:rPr lang="es-AR" dirty="0" smtClean="0"/>
              <a:t>Modelo corto plazo</a:t>
            </a:r>
            <a:endParaRPr lang="es-AR"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37110200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75161" y="2379655"/>
            <a:ext cx="11181805" cy="4023360"/>
          </a:xfrm>
        </p:spPr>
        <p:txBody>
          <a:bodyPr>
            <a:normAutofit/>
          </a:bodyPr>
          <a:lstStyle/>
          <a:p>
            <a:pPr>
              <a:buFont typeface="Wingdings" panose="05000000000000000000" pitchFamily="2" charset="2"/>
              <a:buChar char="Ø"/>
            </a:pPr>
            <a:r>
              <a:rPr lang="es-AR" sz="2400" spc="0" dirty="0" smtClean="0"/>
              <a:t>Propuesta de Convenio Específico en el marco del Convenio de Colaboración suscripto por CAMMESA y CONICET con el objeto de establecer vínculos de cooperación científica/tecnológica.</a:t>
            </a:r>
          </a:p>
          <a:p>
            <a:pPr>
              <a:buFont typeface="Wingdings" panose="05000000000000000000" pitchFamily="2" charset="2"/>
              <a:buChar char="Ø"/>
            </a:pPr>
            <a:r>
              <a:rPr lang="es-AR" sz="2400" spc="0" dirty="0" smtClean="0"/>
              <a:t>CIMA: Centro de Investigación del Mar y la Atmósfera, organismo dependiente del CONICET y la Facultas de Ciencias Exactas y Naturales de la UBA.</a:t>
            </a:r>
          </a:p>
          <a:p>
            <a:pPr>
              <a:buFont typeface="Wingdings" panose="05000000000000000000" pitchFamily="2" charset="2"/>
              <a:buChar char="Ø"/>
            </a:pPr>
            <a:r>
              <a:rPr lang="es-AR" sz="2400" spc="0" dirty="0" smtClean="0"/>
              <a:t>Objeto: desarrollo conjunto de un sistema de pronóstico de potencia eléctrica del PE Rawson.</a:t>
            </a:r>
          </a:p>
          <a:p>
            <a:pPr>
              <a:buFont typeface="Wingdings" panose="05000000000000000000" pitchFamily="2" charset="2"/>
              <a:buChar char="Ø"/>
            </a:pPr>
            <a:r>
              <a:rPr lang="es-AR" sz="2400" spc="0" dirty="0" smtClean="0"/>
              <a:t>CIMA/CONICET se comprometen a entregar a CAMMESA las herramientas necesarias para cumplir con la faz operativa y capacitar al personal de CAMMESA para su utilización y ajuste.</a:t>
            </a:r>
          </a:p>
          <a:p>
            <a:pPr marL="0" indent="0">
              <a:buNone/>
            </a:pPr>
            <a:endParaRPr lang="es-AR" sz="2400" spc="0" dirty="0"/>
          </a:p>
        </p:txBody>
      </p:sp>
      <p:sp>
        <p:nvSpPr>
          <p:cNvPr id="2" name="Título 1"/>
          <p:cNvSpPr>
            <a:spLocks noGrp="1"/>
          </p:cNvSpPr>
          <p:nvPr>
            <p:ph type="title"/>
          </p:nvPr>
        </p:nvSpPr>
        <p:spPr>
          <a:xfrm>
            <a:off x="1097280" y="67660"/>
            <a:ext cx="10058400" cy="1450757"/>
          </a:xfrm>
        </p:spPr>
        <p:txBody>
          <a:bodyPr/>
          <a:lstStyle/>
          <a:p>
            <a:r>
              <a:rPr lang="es-AR" dirty="0"/>
              <a:t>Modelo corto </a:t>
            </a:r>
            <a:r>
              <a:rPr lang="es-AR" dirty="0" err="1"/>
              <a:t>plAzo</a:t>
            </a:r>
            <a:endParaRPr lang="es-AR" dirty="0"/>
          </a:p>
        </p:txBody>
      </p:sp>
      <p:sp>
        <p:nvSpPr>
          <p:cNvPr id="4" name="3 Rectángulo"/>
          <p:cNvSpPr/>
          <p:nvPr/>
        </p:nvSpPr>
        <p:spPr>
          <a:xfrm>
            <a:off x="195943" y="1672327"/>
            <a:ext cx="11740243" cy="461665"/>
          </a:xfrm>
          <a:prstGeom prst="rect">
            <a:avLst/>
          </a:prstGeom>
        </p:spPr>
        <p:txBody>
          <a:bodyPr wrap="square">
            <a:spAutoFit/>
          </a:bodyPr>
          <a:lstStyle/>
          <a:p>
            <a:pPr marL="45720" indent="0">
              <a:buNone/>
            </a:pPr>
            <a:r>
              <a:rPr lang="es-AR" sz="2400" b="1" dirty="0"/>
              <a:t>Convenio específico CAMMESA – CIMA:  Desarrollo Sistema de Pronósticos Eólicos</a:t>
            </a:r>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28511176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61257" y="1647607"/>
            <a:ext cx="11678194" cy="4413398"/>
          </a:xfrm>
        </p:spPr>
        <p:txBody>
          <a:bodyPr>
            <a:normAutofit/>
          </a:bodyPr>
          <a:lstStyle/>
          <a:p>
            <a:pPr>
              <a:buFont typeface="Wingdings" panose="05000000000000000000" pitchFamily="2" charset="2"/>
              <a:buChar char="Ø"/>
            </a:pPr>
            <a:r>
              <a:rPr lang="es-AR" sz="2400" spc="0" dirty="0" smtClean="0"/>
              <a:t>Desarrollar capacidades propias para pronosticar la generación de los parques eólicos del SADI.</a:t>
            </a:r>
          </a:p>
          <a:p>
            <a:pPr>
              <a:buFont typeface="Wingdings" panose="05000000000000000000" pitchFamily="2" charset="2"/>
              <a:buChar char="Ø"/>
            </a:pPr>
            <a:r>
              <a:rPr lang="es-AR" sz="2400" spc="0" dirty="0"/>
              <a:t>Fase </a:t>
            </a:r>
            <a:r>
              <a:rPr lang="es-AR" sz="2400" spc="0" dirty="0" smtClean="0"/>
              <a:t>inicial: </a:t>
            </a:r>
            <a:r>
              <a:rPr lang="es-AR" sz="2400" spc="0" dirty="0"/>
              <a:t>a través del Convenio en cuestión, disponer de </a:t>
            </a:r>
            <a:r>
              <a:rPr lang="es-AR" sz="2400" spc="0" dirty="0" smtClean="0"/>
              <a:t>una herramienta </a:t>
            </a:r>
            <a:r>
              <a:rPr lang="es-AR" sz="2400" spc="0" dirty="0"/>
              <a:t>para pronosticar con horizonte diario/horario el PE </a:t>
            </a:r>
            <a:r>
              <a:rPr lang="es-AR" sz="2400" spc="0" dirty="0" smtClean="0"/>
              <a:t>Rawson (el parque eólico en operación de mayor potencia instalada), </a:t>
            </a:r>
            <a:r>
              <a:rPr lang="es-AR" sz="2400" spc="0" dirty="0"/>
              <a:t>con resultados </a:t>
            </a:r>
            <a:r>
              <a:rPr lang="es-AR" sz="2400" spc="0" dirty="0" smtClean="0"/>
              <a:t>compatibles con los estándares internacionales en la materia; además, formar los recursos </a:t>
            </a:r>
            <a:r>
              <a:rPr lang="es-AR" sz="2400" spc="0" dirty="0"/>
              <a:t>humanos </a:t>
            </a:r>
            <a:r>
              <a:rPr lang="es-AR" sz="2400" spc="0" dirty="0" smtClean="0"/>
              <a:t>necesarios para operar, mantener y desarrollar la herramienta.</a:t>
            </a:r>
          </a:p>
          <a:p>
            <a:pPr>
              <a:buFont typeface="Wingdings" panose="05000000000000000000" pitchFamily="2" charset="2"/>
              <a:buChar char="Ø"/>
            </a:pPr>
            <a:r>
              <a:rPr lang="es-AR" sz="2400" spc="0" dirty="0"/>
              <a:t>Fases </a:t>
            </a:r>
            <a:r>
              <a:rPr lang="es-AR" sz="2400" spc="0" dirty="0" smtClean="0"/>
              <a:t>posteriores: </a:t>
            </a:r>
            <a:r>
              <a:rPr lang="es-AR" sz="2400" spc="0" dirty="0"/>
              <a:t>extender </a:t>
            </a:r>
            <a:r>
              <a:rPr lang="es-AR" sz="2400" spc="0" dirty="0" smtClean="0"/>
              <a:t>el uso del sistema de pronósticos al </a:t>
            </a:r>
            <a:r>
              <a:rPr lang="es-AR" sz="2400" spc="0" dirty="0"/>
              <a:t>resto de  los parques </a:t>
            </a:r>
            <a:r>
              <a:rPr lang="es-AR" sz="2400" spc="0" dirty="0" smtClean="0"/>
              <a:t>eólicos (actuales y futuros), </a:t>
            </a:r>
            <a:r>
              <a:rPr lang="es-AR" sz="2400" spc="0" dirty="0"/>
              <a:t>mejorar </a:t>
            </a:r>
            <a:r>
              <a:rPr lang="es-AR" sz="2400" spc="0" dirty="0" smtClean="0"/>
              <a:t>la precisión </a:t>
            </a:r>
            <a:r>
              <a:rPr lang="es-AR" sz="2400" spc="0" dirty="0"/>
              <a:t>de los pronósticos, </a:t>
            </a:r>
            <a:r>
              <a:rPr lang="es-AR" sz="2400" spc="0" dirty="0" smtClean="0"/>
              <a:t>ampliar el horizonte de pronóstico, elaborar pronósticos de generación conjunta para </a:t>
            </a:r>
            <a:r>
              <a:rPr lang="es-AR" sz="2400" spc="0" dirty="0"/>
              <a:t>agrupamiento de </a:t>
            </a:r>
            <a:r>
              <a:rPr lang="es-AR" sz="2400" spc="0" dirty="0" smtClean="0"/>
              <a:t>parques.</a:t>
            </a:r>
          </a:p>
          <a:p>
            <a:pPr>
              <a:buFont typeface="Wingdings" panose="05000000000000000000" pitchFamily="2" charset="2"/>
              <a:buChar char="Ø"/>
            </a:pPr>
            <a:endParaRPr lang="es-AR" sz="2400" spc="0" dirty="0"/>
          </a:p>
          <a:p>
            <a:pPr>
              <a:buFont typeface="Wingdings" panose="05000000000000000000" pitchFamily="2" charset="2"/>
              <a:buChar char="Ø"/>
            </a:pPr>
            <a:endParaRPr lang="es-AR" sz="2400" spc="0" dirty="0" smtClean="0"/>
          </a:p>
        </p:txBody>
      </p:sp>
      <p:sp>
        <p:nvSpPr>
          <p:cNvPr id="2" name="Título 1"/>
          <p:cNvSpPr>
            <a:spLocks noGrp="1"/>
          </p:cNvSpPr>
          <p:nvPr>
            <p:ph type="title"/>
          </p:nvPr>
        </p:nvSpPr>
        <p:spPr>
          <a:xfrm>
            <a:off x="1097280" y="144934"/>
            <a:ext cx="10058400" cy="1450757"/>
          </a:xfrm>
        </p:spPr>
        <p:txBody>
          <a:bodyPr/>
          <a:lstStyle/>
          <a:p>
            <a:r>
              <a:rPr lang="es-AR" dirty="0" smtClean="0"/>
              <a:t>Objetivos CAMMESA</a:t>
            </a:r>
            <a:endParaRPr lang="es-AR"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12639654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r>
              <a:rPr lang="es-AR" sz="2400" u="sng" spc="0" dirty="0" smtClean="0"/>
              <a:t>Fase </a:t>
            </a:r>
            <a:r>
              <a:rPr lang="es-AR" sz="2400" u="sng" spc="0" dirty="0"/>
              <a:t>1: Desarrollo de un sistema de pronóstico de variables meteorológicas a corto plazo (OPER.WRF.RAWSON</a:t>
            </a:r>
            <a:r>
              <a:rPr lang="es-AR" sz="2400" u="sng" spc="0" dirty="0" smtClean="0"/>
              <a:t>)</a:t>
            </a:r>
          </a:p>
          <a:p>
            <a:r>
              <a:rPr lang="es-AR" sz="2400" spc="0" dirty="0"/>
              <a:t>Fase 2: Desarrollo de un pronóstico de potencia eléctrica a corto plazo basado en la persistencia (OPER.PERSISTENCIA.RAWSON)</a:t>
            </a:r>
          </a:p>
          <a:p>
            <a:r>
              <a:rPr lang="es-AR" sz="2400" spc="0" dirty="0"/>
              <a:t>Fase 3: Desarrollo de un pronóstico de potencia eléctrica a corto plazo basado en la combinación óptima de los </a:t>
            </a:r>
            <a:r>
              <a:rPr lang="es-AR" sz="2400" spc="0" dirty="0" smtClean="0"/>
              <a:t>pronósticos </a:t>
            </a:r>
            <a:r>
              <a:rPr lang="es-AR" sz="2400" spc="0" dirty="0" err="1"/>
              <a:t>persistivos</a:t>
            </a:r>
            <a:r>
              <a:rPr lang="es-AR" sz="2400" spc="0" dirty="0"/>
              <a:t> y los generados con el modelo numérico (OPER.HIBRIDO.RAWSON)</a:t>
            </a:r>
          </a:p>
          <a:p>
            <a:r>
              <a:rPr lang="es-AR" sz="2400" spc="0" dirty="0"/>
              <a:t>Fase 4: </a:t>
            </a:r>
            <a:r>
              <a:rPr lang="es-AR" sz="2400" spc="0" dirty="0" smtClean="0"/>
              <a:t>Capacitación </a:t>
            </a:r>
            <a:r>
              <a:rPr lang="es-AR" sz="2400" spc="0" dirty="0"/>
              <a:t>y elaboración del informe final.</a:t>
            </a:r>
          </a:p>
          <a:p>
            <a:endParaRPr lang="es-AR" dirty="0"/>
          </a:p>
        </p:txBody>
      </p:sp>
      <p:sp>
        <p:nvSpPr>
          <p:cNvPr id="2" name="1 Título"/>
          <p:cNvSpPr>
            <a:spLocks noGrp="1"/>
          </p:cNvSpPr>
          <p:nvPr>
            <p:ph type="title"/>
          </p:nvPr>
        </p:nvSpPr>
        <p:spPr/>
        <p:txBody>
          <a:bodyPr>
            <a:normAutofit fontScale="90000"/>
          </a:bodyPr>
          <a:lstStyle/>
          <a:p>
            <a:r>
              <a:rPr lang="es-AR" dirty="0"/>
              <a:t>Convenio Específico de </a:t>
            </a:r>
            <a:r>
              <a:rPr lang="es-AR" dirty="0" smtClean="0"/>
              <a:t>I+D</a:t>
            </a:r>
            <a:br>
              <a:rPr lang="es-AR" dirty="0" smtClean="0"/>
            </a:br>
            <a:r>
              <a:rPr lang="es-AR" dirty="0" smtClean="0"/>
              <a:t>CONICET(CIMA) - CAMMESA</a:t>
            </a:r>
            <a:endParaRPr lang="es-AR"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4096409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508001" y="373776"/>
            <a:ext cx="10034494" cy="1054394"/>
          </a:xfrm>
        </p:spPr>
        <p:txBody>
          <a:bodyPr/>
          <a:lstStyle/>
          <a:p>
            <a:r>
              <a:rPr lang="es-AR" spc="0" dirty="0"/>
              <a:t>Implementación en la Programación de Corto plazo y Operación del SADI</a:t>
            </a:r>
            <a:endParaRPr lang="es-AR" dirty="0"/>
          </a:p>
        </p:txBody>
      </p:sp>
      <p:cxnSp>
        <p:nvCxnSpPr>
          <p:cNvPr id="5" name="4 Conector recto de flecha"/>
          <p:cNvCxnSpPr/>
          <p:nvPr/>
        </p:nvCxnSpPr>
        <p:spPr>
          <a:xfrm>
            <a:off x="751113" y="2000250"/>
            <a:ext cx="10817680" cy="489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6 CuadroTexto"/>
          <p:cNvSpPr txBox="1"/>
          <p:nvPr/>
        </p:nvSpPr>
        <p:spPr>
          <a:xfrm>
            <a:off x="1404256" y="2875769"/>
            <a:ext cx="1008866" cy="369332"/>
          </a:xfrm>
          <a:prstGeom prst="rect">
            <a:avLst/>
          </a:prstGeom>
          <a:noFill/>
        </p:spPr>
        <p:txBody>
          <a:bodyPr wrap="none" rtlCol="0">
            <a:spAutoFit/>
          </a:bodyPr>
          <a:lstStyle/>
          <a:p>
            <a:r>
              <a:rPr lang="es-AR" dirty="0" smtClean="0"/>
              <a:t>6-7 A.M.</a:t>
            </a:r>
            <a:endParaRPr lang="es-AR" dirty="0"/>
          </a:p>
        </p:txBody>
      </p:sp>
      <p:sp>
        <p:nvSpPr>
          <p:cNvPr id="8" name="7 CuadroTexto"/>
          <p:cNvSpPr txBox="1"/>
          <p:nvPr/>
        </p:nvSpPr>
        <p:spPr>
          <a:xfrm>
            <a:off x="751113" y="2312434"/>
            <a:ext cx="4751614"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s-AR" dirty="0" smtClean="0"/>
              <a:t>Día n (programa n +1)</a:t>
            </a:r>
            <a:endParaRPr lang="es-AR" dirty="0"/>
          </a:p>
        </p:txBody>
      </p:sp>
      <p:sp>
        <p:nvSpPr>
          <p:cNvPr id="10" name="9 CuadroTexto"/>
          <p:cNvSpPr txBox="1"/>
          <p:nvPr/>
        </p:nvSpPr>
        <p:spPr>
          <a:xfrm>
            <a:off x="5502727" y="2312434"/>
            <a:ext cx="4751614" cy="36933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es-AR" dirty="0" smtClean="0"/>
              <a:t>Día n+1</a:t>
            </a:r>
            <a:endParaRPr lang="es-AR" dirty="0"/>
          </a:p>
        </p:txBody>
      </p:sp>
      <p:sp>
        <p:nvSpPr>
          <p:cNvPr id="12" name="11 Rectángulo"/>
          <p:cNvSpPr/>
          <p:nvPr/>
        </p:nvSpPr>
        <p:spPr>
          <a:xfrm>
            <a:off x="5539466" y="5234072"/>
            <a:ext cx="4808765" cy="3611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Programación diaria (realizada Día n) </a:t>
            </a:r>
            <a:endParaRPr lang="es-AR" dirty="0"/>
          </a:p>
        </p:txBody>
      </p:sp>
      <p:sp>
        <p:nvSpPr>
          <p:cNvPr id="14" name="13 CuadroTexto"/>
          <p:cNvSpPr txBox="1"/>
          <p:nvPr/>
        </p:nvSpPr>
        <p:spPr>
          <a:xfrm>
            <a:off x="1338942" y="3245101"/>
            <a:ext cx="9837964" cy="36933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s-AR" dirty="0" smtClean="0"/>
              <a:t>Pronostico WRF 51 </a:t>
            </a:r>
            <a:r>
              <a:rPr lang="es-AR" dirty="0" err="1" smtClean="0"/>
              <a:t>hs</a:t>
            </a:r>
            <a:endParaRPr lang="es-AR" dirty="0"/>
          </a:p>
        </p:txBody>
      </p:sp>
      <p:sp>
        <p:nvSpPr>
          <p:cNvPr id="16" name="15 CuadroTexto"/>
          <p:cNvSpPr txBox="1"/>
          <p:nvPr/>
        </p:nvSpPr>
        <p:spPr>
          <a:xfrm>
            <a:off x="751115" y="5234072"/>
            <a:ext cx="4751612" cy="369332"/>
          </a:xfrm>
          <a:prstGeom prst="rect">
            <a:avLst/>
          </a:prstGeom>
          <a:solidFill>
            <a:schemeClr val="accent3">
              <a:lumMod val="60000"/>
              <a:lumOff val="40000"/>
            </a:schemeClr>
          </a:solidFill>
        </p:spPr>
        <p:txBody>
          <a:bodyPr wrap="square" rtlCol="0">
            <a:spAutoFit/>
          </a:bodyPr>
          <a:lstStyle/>
          <a:p>
            <a:r>
              <a:rPr lang="es-AR" dirty="0" smtClean="0"/>
              <a:t>Operación tiempo real</a:t>
            </a:r>
            <a:endParaRPr lang="es-AR" dirty="0"/>
          </a:p>
        </p:txBody>
      </p:sp>
      <p:sp>
        <p:nvSpPr>
          <p:cNvPr id="19" name="18 CuadroTexto"/>
          <p:cNvSpPr txBox="1"/>
          <p:nvPr/>
        </p:nvSpPr>
        <p:spPr>
          <a:xfrm>
            <a:off x="1343024" y="3712404"/>
            <a:ext cx="9833882"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s-AR" dirty="0" smtClean="0"/>
              <a:t>Modelo numérico</a:t>
            </a:r>
            <a:endParaRPr lang="es-AR" dirty="0"/>
          </a:p>
        </p:txBody>
      </p:sp>
      <p:sp>
        <p:nvSpPr>
          <p:cNvPr id="20" name="19 CuadroTexto"/>
          <p:cNvSpPr txBox="1"/>
          <p:nvPr/>
        </p:nvSpPr>
        <p:spPr>
          <a:xfrm>
            <a:off x="1338942" y="4286250"/>
            <a:ext cx="2074094" cy="369332"/>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lang="es-AR" dirty="0" smtClean="0"/>
              <a:t>Modelo persistente</a:t>
            </a:r>
            <a:endParaRPr lang="es-AR" dirty="0"/>
          </a:p>
        </p:txBody>
      </p:sp>
      <p:sp>
        <p:nvSpPr>
          <p:cNvPr id="21" name="20 CuadroTexto"/>
          <p:cNvSpPr txBox="1"/>
          <p:nvPr/>
        </p:nvSpPr>
        <p:spPr>
          <a:xfrm>
            <a:off x="1343024" y="4769882"/>
            <a:ext cx="8964500"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s-AR" dirty="0" smtClean="0"/>
              <a:t>Modelo hibrido: persistente + numérico</a:t>
            </a:r>
            <a:endParaRPr lang="es-AR" dirty="0"/>
          </a:p>
        </p:txBody>
      </p:sp>
      <p:pic>
        <p:nvPicPr>
          <p:cNvPr id="13" name="12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11416716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AR" spc="0" dirty="0"/>
              <a:t>Generación </a:t>
            </a:r>
            <a:r>
              <a:rPr lang="es-AR" spc="0" dirty="0" smtClean="0"/>
              <a:t>renovable: </a:t>
            </a:r>
            <a:r>
              <a:rPr lang="es-AR" spc="0" dirty="0"/>
              <a:t>estado de </a:t>
            </a:r>
            <a:r>
              <a:rPr lang="es-AR" spc="0" dirty="0" smtClean="0"/>
              <a:t>situación. Breve </a:t>
            </a:r>
            <a:r>
              <a:rPr lang="es-AR" spc="0" dirty="0"/>
              <a:t>reseña de los parque eólicos</a:t>
            </a:r>
            <a:br>
              <a:rPr lang="es-AR" spc="0" dirty="0"/>
            </a:br>
            <a:r>
              <a:rPr lang="es-AR" spc="0" dirty="0"/>
              <a:t>Incidencia en el </a:t>
            </a:r>
            <a:r>
              <a:rPr lang="es-AR" spc="0" dirty="0" smtClean="0"/>
              <a:t>SADI</a:t>
            </a:r>
          </a:p>
          <a:p>
            <a:pPr lvl="1"/>
            <a:r>
              <a:rPr lang="es-AR" spc="0" dirty="0" smtClean="0"/>
              <a:t>Proyectos </a:t>
            </a:r>
            <a:r>
              <a:rPr lang="es-AR" spc="0" dirty="0"/>
              <a:t>en curso objetivo 2017/2018</a:t>
            </a:r>
          </a:p>
          <a:p>
            <a:endParaRPr lang="es-AR" spc="0" dirty="0" smtClean="0"/>
          </a:p>
          <a:p>
            <a:r>
              <a:rPr lang="es-AR" spc="0" dirty="0" smtClean="0"/>
              <a:t>Modelado </a:t>
            </a:r>
            <a:r>
              <a:rPr lang="es-AR" spc="0" dirty="0"/>
              <a:t>de la generación Renovables en el modelo OSCAR-MARGO (Mediano y largo plazo</a:t>
            </a:r>
            <a:r>
              <a:rPr lang="es-AR" spc="0" dirty="0" smtClean="0"/>
              <a:t>)</a:t>
            </a:r>
          </a:p>
          <a:p>
            <a:endParaRPr lang="es-AR" spc="0" dirty="0" smtClean="0"/>
          </a:p>
          <a:p>
            <a:r>
              <a:rPr lang="es-AR" spc="0" dirty="0" smtClean="0"/>
              <a:t>Proyecto </a:t>
            </a:r>
            <a:r>
              <a:rPr lang="es-AR" spc="0" dirty="0"/>
              <a:t>en desarrollo: "Sistema de Pronósticos de Generación del Parque Eólico </a:t>
            </a:r>
            <a:r>
              <a:rPr lang="es-AR" spc="0" dirty="0" smtClean="0"/>
              <a:t>Rawson“</a:t>
            </a:r>
          </a:p>
          <a:p>
            <a:endParaRPr lang="es-AR" spc="0" dirty="0" smtClean="0"/>
          </a:p>
          <a:p>
            <a:r>
              <a:rPr lang="es-AR" spc="0" dirty="0" smtClean="0"/>
              <a:t>Implementación en la Programación de Corto plazo y Operación del SADI</a:t>
            </a:r>
            <a:r>
              <a:rPr lang="es-AR" spc="0" dirty="0"/>
              <a:t/>
            </a:r>
            <a:br>
              <a:rPr lang="es-AR" spc="0" dirty="0"/>
            </a:br>
            <a:r>
              <a:rPr lang="es-AR" spc="0" dirty="0"/>
              <a:t/>
            </a:r>
            <a:br>
              <a:rPr lang="es-AR" spc="0" dirty="0"/>
            </a:br>
            <a:r>
              <a:rPr lang="es-AR" spc="0" dirty="0"/>
              <a:t/>
            </a:r>
            <a:br>
              <a:rPr lang="es-AR" spc="0" dirty="0"/>
            </a:br>
            <a:endParaRPr lang="es-AR" spc="0" dirty="0"/>
          </a:p>
        </p:txBody>
      </p:sp>
      <p:sp>
        <p:nvSpPr>
          <p:cNvPr id="2" name="Título 1"/>
          <p:cNvSpPr>
            <a:spLocks noGrp="1"/>
          </p:cNvSpPr>
          <p:nvPr>
            <p:ph type="title"/>
          </p:nvPr>
        </p:nvSpPr>
        <p:spPr/>
        <p:txBody>
          <a:bodyPr/>
          <a:lstStyle/>
          <a:p>
            <a:r>
              <a:rPr lang="es-AR" dirty="0" smtClean="0"/>
              <a:t>Resumen</a:t>
            </a:r>
            <a:endParaRPr lang="es-AR"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1205107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2729" y="77453"/>
            <a:ext cx="10183907" cy="1321024"/>
          </a:xfrm>
        </p:spPr>
        <p:txBody>
          <a:bodyPr/>
          <a:lstStyle/>
          <a:p>
            <a:r>
              <a:rPr lang="es-AR" spc="0" dirty="0"/>
              <a:t>Generación renovable: estado de situación</a:t>
            </a:r>
            <a:endParaRPr lang="es-AR" dirty="0"/>
          </a:p>
        </p:txBody>
      </p:sp>
      <p:pic>
        <p:nvPicPr>
          <p:cNvPr id="3" name="2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pic>
        <p:nvPicPr>
          <p:cNvPr id="5" name="4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116" y="2296115"/>
            <a:ext cx="5890259" cy="3858164"/>
          </a:xfrm>
          <a:prstGeom prst="rect">
            <a:avLst/>
          </a:prstGeom>
        </p:spPr>
      </p:pic>
      <p:pic>
        <p:nvPicPr>
          <p:cNvPr id="6" name="5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38682" y="2296115"/>
            <a:ext cx="4889124" cy="3858164"/>
          </a:xfrm>
          <a:prstGeom prst="rect">
            <a:avLst/>
          </a:prstGeom>
        </p:spPr>
      </p:pic>
    </p:spTree>
    <p:extLst>
      <p:ext uri="{BB962C8B-B14F-4D97-AF65-F5344CB8AC3E}">
        <p14:creationId xmlns:p14="http://schemas.microsoft.com/office/powerpoint/2010/main" val="37722206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1 Gráfico"/>
          <p:cNvGraphicFramePr>
            <a:graphicFrameLocks noGrp="1"/>
          </p:cNvGraphicFramePr>
          <p:nvPr>
            <p:ph idx="1"/>
            <p:extLst>
              <p:ext uri="{D42A27DB-BD31-4B8C-83A1-F6EECF244321}">
                <p14:modId xmlns:p14="http://schemas.microsoft.com/office/powerpoint/2010/main" val="3780650539"/>
              </p:ext>
            </p:extLst>
          </p:nvPr>
        </p:nvGraphicFramePr>
        <p:xfrm>
          <a:off x="788895" y="2354782"/>
          <a:ext cx="10809690" cy="3908454"/>
        </p:xfrm>
        <a:graphic>
          <a:graphicData uri="http://schemas.openxmlformats.org/drawingml/2006/chart">
            <c:chart xmlns:c="http://schemas.openxmlformats.org/drawingml/2006/chart" xmlns:r="http://schemas.openxmlformats.org/officeDocument/2006/relationships" r:id="rId2"/>
          </a:graphicData>
        </a:graphic>
      </p:graphicFrame>
      <p:sp>
        <p:nvSpPr>
          <p:cNvPr id="2" name="Título 1"/>
          <p:cNvSpPr>
            <a:spLocks noGrp="1"/>
          </p:cNvSpPr>
          <p:nvPr>
            <p:ph type="title"/>
          </p:nvPr>
        </p:nvSpPr>
        <p:spPr>
          <a:xfrm>
            <a:off x="322729" y="77453"/>
            <a:ext cx="10183907" cy="1321024"/>
          </a:xfrm>
        </p:spPr>
        <p:txBody>
          <a:bodyPr/>
          <a:lstStyle/>
          <a:p>
            <a:r>
              <a:rPr lang="es-AR" spc="0" dirty="0"/>
              <a:t>Generación renovable: estado de situación</a:t>
            </a:r>
            <a:endParaRPr lang="es-AR" dirty="0"/>
          </a:p>
        </p:txBody>
      </p:sp>
      <p:sp>
        <p:nvSpPr>
          <p:cNvPr id="14" name="13 Rectángulo"/>
          <p:cNvSpPr/>
          <p:nvPr/>
        </p:nvSpPr>
        <p:spPr>
          <a:xfrm>
            <a:off x="5385061" y="1940491"/>
            <a:ext cx="1797288" cy="369332"/>
          </a:xfrm>
          <a:prstGeom prst="rect">
            <a:avLst/>
          </a:prstGeom>
        </p:spPr>
        <p:txBody>
          <a:bodyPr wrap="none">
            <a:spAutoFit/>
          </a:bodyPr>
          <a:lstStyle/>
          <a:p>
            <a:pPr algn="ctr">
              <a:defRPr sz="1800" b="1" i="0" u="none" strike="noStrike" kern="1200" baseline="0">
                <a:solidFill>
                  <a:prstClr val="black"/>
                </a:solidFill>
                <a:latin typeface="+mn-lt"/>
                <a:ea typeface="+mn-ea"/>
                <a:cs typeface="+mn-cs"/>
              </a:defRPr>
            </a:pPr>
            <a:r>
              <a:rPr lang="en-US" dirty="0" smtClean="0"/>
              <a:t>MW </a:t>
            </a:r>
            <a:r>
              <a:rPr lang="en-US" dirty="0" err="1" smtClean="0"/>
              <a:t>instalados</a:t>
            </a:r>
            <a:endParaRPr lang="en-US" dirty="0"/>
          </a:p>
        </p:txBody>
      </p:sp>
      <p:pic>
        <p:nvPicPr>
          <p:cNvPr id="3" name="2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10754133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Marcador de contenido 6"/>
          <p:cNvGraphicFramePr>
            <a:graphicFrameLocks noGrp="1"/>
          </p:cNvGraphicFramePr>
          <p:nvPr>
            <p:ph idx="1"/>
            <p:extLst>
              <p:ext uri="{D42A27DB-BD31-4B8C-83A1-F6EECF244321}">
                <p14:modId xmlns:p14="http://schemas.microsoft.com/office/powerpoint/2010/main" val="667737058"/>
              </p:ext>
            </p:extLst>
          </p:nvPr>
        </p:nvGraphicFramePr>
        <p:xfrm>
          <a:off x="1120172" y="2063469"/>
          <a:ext cx="10018712" cy="3200400"/>
        </p:xfrm>
        <a:graphic>
          <a:graphicData uri="http://schemas.openxmlformats.org/drawingml/2006/table">
            <a:tbl>
              <a:tblPr firstRow="1" lastRow="1" bandRow="1">
                <a:tableStyleId>{5C22544A-7EE6-4342-B048-85BDC9FD1C3A}</a:tableStyleId>
              </a:tblPr>
              <a:tblGrid>
                <a:gridCol w="5009356"/>
                <a:gridCol w="5009356"/>
              </a:tblGrid>
              <a:tr h="386648">
                <a:tc>
                  <a:txBody>
                    <a:bodyPr/>
                    <a:lstStyle/>
                    <a:p>
                      <a:pPr algn="ctr"/>
                      <a:r>
                        <a:rPr lang="es-AR" sz="2400" dirty="0" smtClean="0"/>
                        <a:t>Tecnología</a:t>
                      </a:r>
                      <a:endParaRPr lang="es-AR" sz="2400" dirty="0"/>
                    </a:p>
                  </a:txBody>
                  <a:tcPr/>
                </a:tc>
                <a:tc>
                  <a:txBody>
                    <a:bodyPr/>
                    <a:lstStyle/>
                    <a:p>
                      <a:pPr algn="ctr"/>
                      <a:r>
                        <a:rPr lang="es-AR" sz="2400" dirty="0" smtClean="0"/>
                        <a:t>Potencia</a:t>
                      </a:r>
                      <a:r>
                        <a:rPr lang="es-AR" sz="2400" baseline="0" dirty="0" smtClean="0"/>
                        <a:t> </a:t>
                      </a:r>
                      <a:r>
                        <a:rPr lang="es-AR" sz="2400" dirty="0" smtClean="0"/>
                        <a:t>[MW]</a:t>
                      </a:r>
                      <a:endParaRPr lang="es-AR" sz="2400" dirty="0"/>
                    </a:p>
                  </a:txBody>
                  <a:tcPr/>
                </a:tc>
              </a:tr>
              <a:tr h="407930">
                <a:tc>
                  <a:txBody>
                    <a:bodyPr/>
                    <a:lstStyle/>
                    <a:p>
                      <a:r>
                        <a:rPr lang="es-AR" sz="2400" dirty="0" smtClean="0"/>
                        <a:t>Eólica</a:t>
                      </a:r>
                      <a:endParaRPr lang="es-AR" sz="2400" dirty="0"/>
                    </a:p>
                  </a:txBody>
                  <a:tcPr/>
                </a:tc>
                <a:tc>
                  <a:txBody>
                    <a:bodyPr/>
                    <a:lstStyle/>
                    <a:p>
                      <a:pPr algn="ctr"/>
                      <a:r>
                        <a:rPr lang="es-AR" sz="2400" dirty="0" smtClean="0"/>
                        <a:t>600</a:t>
                      </a:r>
                      <a:endParaRPr lang="es-AR" sz="2400" dirty="0"/>
                    </a:p>
                  </a:txBody>
                  <a:tcPr/>
                </a:tc>
              </a:tr>
              <a:tr h="413596">
                <a:tc>
                  <a:txBody>
                    <a:bodyPr/>
                    <a:lstStyle/>
                    <a:p>
                      <a:r>
                        <a:rPr lang="es-AR" sz="2400" dirty="0" smtClean="0"/>
                        <a:t>Solar Fotovoltaica</a:t>
                      </a:r>
                      <a:endParaRPr lang="es-AR" sz="2400" dirty="0"/>
                    </a:p>
                  </a:txBody>
                  <a:tcPr/>
                </a:tc>
                <a:tc>
                  <a:txBody>
                    <a:bodyPr/>
                    <a:lstStyle/>
                    <a:p>
                      <a:pPr algn="ctr"/>
                      <a:r>
                        <a:rPr lang="es-AR" sz="2400" dirty="0" smtClean="0"/>
                        <a:t>300</a:t>
                      </a:r>
                      <a:endParaRPr lang="es-AR" sz="2400" dirty="0"/>
                    </a:p>
                  </a:txBody>
                  <a:tcPr/>
                </a:tc>
              </a:tr>
              <a:tr h="413596">
                <a:tc>
                  <a:txBody>
                    <a:bodyPr/>
                    <a:lstStyle/>
                    <a:p>
                      <a:r>
                        <a:rPr lang="es-AR" sz="2400" dirty="0" smtClean="0"/>
                        <a:t>Biomasa</a:t>
                      </a:r>
                      <a:r>
                        <a:rPr lang="es-AR" sz="2400" baseline="0" dirty="0" smtClean="0"/>
                        <a:t> (combustión y gasificación)</a:t>
                      </a:r>
                      <a:endParaRPr lang="es-AR" sz="2400" dirty="0"/>
                    </a:p>
                  </a:txBody>
                  <a:tcPr/>
                </a:tc>
                <a:tc>
                  <a:txBody>
                    <a:bodyPr/>
                    <a:lstStyle/>
                    <a:p>
                      <a:pPr algn="ctr"/>
                      <a:r>
                        <a:rPr lang="es-AR" sz="2400" dirty="0" smtClean="0"/>
                        <a:t>65</a:t>
                      </a:r>
                      <a:endParaRPr lang="es-AR" sz="2400" dirty="0"/>
                    </a:p>
                  </a:txBody>
                  <a:tcPr/>
                </a:tc>
              </a:tr>
              <a:tr h="413596">
                <a:tc>
                  <a:txBody>
                    <a:bodyPr/>
                    <a:lstStyle/>
                    <a:p>
                      <a:r>
                        <a:rPr lang="es-AR" sz="2400" dirty="0" smtClean="0"/>
                        <a:t>Biogás</a:t>
                      </a:r>
                    </a:p>
                  </a:txBody>
                  <a:tcPr/>
                </a:tc>
                <a:tc>
                  <a:txBody>
                    <a:bodyPr/>
                    <a:lstStyle/>
                    <a:p>
                      <a:pPr algn="ctr"/>
                      <a:r>
                        <a:rPr lang="es-AR" sz="2400" dirty="0" smtClean="0"/>
                        <a:t>15</a:t>
                      </a:r>
                      <a:endParaRPr lang="es-AR" sz="2400" dirty="0"/>
                    </a:p>
                  </a:txBody>
                  <a:tcPr/>
                </a:tc>
              </a:tr>
              <a:tr h="413596">
                <a:tc>
                  <a:txBody>
                    <a:bodyPr/>
                    <a:lstStyle/>
                    <a:p>
                      <a:r>
                        <a:rPr lang="es-AR" sz="2400" dirty="0" smtClean="0"/>
                        <a:t>PAH</a:t>
                      </a:r>
                      <a:endParaRPr lang="es-AR" sz="2400" dirty="0"/>
                    </a:p>
                  </a:txBody>
                  <a:tcPr/>
                </a:tc>
                <a:tc>
                  <a:txBody>
                    <a:bodyPr/>
                    <a:lstStyle/>
                    <a:p>
                      <a:pPr algn="ctr"/>
                      <a:r>
                        <a:rPr lang="es-AR" sz="2400" dirty="0" smtClean="0"/>
                        <a:t>20</a:t>
                      </a:r>
                      <a:endParaRPr lang="es-AR" sz="2400" dirty="0"/>
                    </a:p>
                  </a:txBody>
                  <a:tcPr/>
                </a:tc>
              </a:tr>
              <a:tr h="413596">
                <a:tc>
                  <a:txBody>
                    <a:bodyPr/>
                    <a:lstStyle/>
                    <a:p>
                      <a:r>
                        <a:rPr lang="es-AR" sz="2400" b="1" dirty="0" smtClean="0"/>
                        <a:t>Potencia Requerida Total</a:t>
                      </a:r>
                      <a:endParaRPr lang="es-AR" sz="2400" b="1" dirty="0"/>
                    </a:p>
                  </a:txBody>
                  <a:tcPr/>
                </a:tc>
                <a:tc>
                  <a:txBody>
                    <a:bodyPr/>
                    <a:lstStyle/>
                    <a:p>
                      <a:pPr algn="ctr"/>
                      <a:r>
                        <a:rPr lang="es-AR" sz="2400" b="1" dirty="0" smtClean="0"/>
                        <a:t>1000</a:t>
                      </a:r>
                      <a:endParaRPr lang="es-AR" sz="2400" b="1" dirty="0"/>
                    </a:p>
                  </a:txBody>
                  <a:tcPr/>
                </a:tc>
              </a:tr>
            </a:tbl>
          </a:graphicData>
        </a:graphic>
      </p:graphicFrame>
      <p:sp>
        <p:nvSpPr>
          <p:cNvPr id="2" name="Título 1"/>
          <p:cNvSpPr>
            <a:spLocks noGrp="1"/>
          </p:cNvSpPr>
          <p:nvPr>
            <p:ph type="title"/>
          </p:nvPr>
        </p:nvSpPr>
        <p:spPr>
          <a:xfrm>
            <a:off x="1540955" y="248830"/>
            <a:ext cx="10018713" cy="1380744"/>
          </a:xfrm>
        </p:spPr>
        <p:txBody>
          <a:bodyPr>
            <a:normAutofit/>
          </a:bodyPr>
          <a:lstStyle/>
          <a:p>
            <a:r>
              <a:rPr lang="es-AR" dirty="0" err="1" smtClean="0"/>
              <a:t>RenovAr</a:t>
            </a:r>
            <a:r>
              <a:rPr lang="es-AR" dirty="0" smtClean="0"/>
              <a:t> (2016)</a:t>
            </a:r>
            <a:endParaRPr lang="es-AR"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10650096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1540955" y="248830"/>
            <a:ext cx="10018713" cy="1380744"/>
          </a:xfrm>
        </p:spPr>
        <p:txBody>
          <a:bodyPr>
            <a:normAutofit/>
          </a:bodyPr>
          <a:lstStyle/>
          <a:p>
            <a:r>
              <a:rPr lang="es-AR" dirty="0" err="1" smtClean="0"/>
              <a:t>RenovAr</a:t>
            </a:r>
            <a:r>
              <a:rPr lang="es-AR" dirty="0" smtClean="0"/>
              <a:t> (2016)</a:t>
            </a:r>
            <a:endParaRPr lang="es-AR" dirty="0"/>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graphicFrame>
        <p:nvGraphicFramePr>
          <p:cNvPr id="10" name="9 Marcador de contenido"/>
          <p:cNvGraphicFramePr>
            <a:graphicFrameLocks noGrp="1"/>
          </p:cNvGraphicFramePr>
          <p:nvPr>
            <p:ph idx="1"/>
            <p:extLst>
              <p:ext uri="{D42A27DB-BD31-4B8C-83A1-F6EECF244321}">
                <p14:modId xmlns:p14="http://schemas.microsoft.com/office/powerpoint/2010/main" val="3814144423"/>
              </p:ext>
            </p:extLst>
          </p:nvPr>
        </p:nvGraphicFramePr>
        <p:xfrm>
          <a:off x="444139" y="2162493"/>
          <a:ext cx="11194867" cy="2617470"/>
        </p:xfrm>
        <a:graphic>
          <a:graphicData uri="http://schemas.openxmlformats.org/drawingml/2006/table">
            <a:tbl>
              <a:tblPr firstRow="1" bandRow="1" bandCol="1">
                <a:tableStyleId>{69012ECD-51FC-41F1-AA8D-1B2483CD663E}</a:tableStyleId>
              </a:tblPr>
              <a:tblGrid>
                <a:gridCol w="6204855"/>
                <a:gridCol w="1619795"/>
                <a:gridCol w="1372957"/>
                <a:gridCol w="1997260"/>
              </a:tblGrid>
              <a:tr h="190500">
                <a:tc>
                  <a:txBody>
                    <a:bodyPr/>
                    <a:lstStyle/>
                    <a:p>
                      <a:pPr algn="l" fontAlgn="b"/>
                      <a:r>
                        <a:rPr lang="es-AR" sz="2400" u="none" strike="noStrike" dirty="0">
                          <a:effectLst/>
                        </a:rPr>
                        <a:t>NOMBRE</a:t>
                      </a:r>
                      <a:endParaRPr lang="es-AR" sz="2400" b="1" i="0" u="none" strike="noStrike" dirty="0">
                        <a:solidFill>
                          <a:srgbClr val="000000"/>
                        </a:solidFill>
                        <a:effectLst/>
                        <a:latin typeface="Calibri"/>
                      </a:endParaRPr>
                    </a:p>
                  </a:txBody>
                  <a:tcPr marL="9525" marR="9525" marT="9525" marB="0" anchor="b"/>
                </a:tc>
                <a:tc>
                  <a:txBody>
                    <a:bodyPr/>
                    <a:lstStyle/>
                    <a:p>
                      <a:pPr algn="ctr" fontAlgn="b"/>
                      <a:r>
                        <a:rPr lang="es-AR" sz="2400" u="none" strike="noStrike" dirty="0" smtClean="0">
                          <a:effectLst/>
                        </a:rPr>
                        <a:t>MODULO</a:t>
                      </a:r>
                      <a:r>
                        <a:rPr lang="es-AR" sz="2400" u="none" strike="noStrike" baseline="0" dirty="0" smtClean="0">
                          <a:effectLst/>
                        </a:rPr>
                        <a:t> </a:t>
                      </a:r>
                      <a:r>
                        <a:rPr lang="es-AR" sz="2400" u="none" strike="noStrike" dirty="0" smtClean="0">
                          <a:effectLst/>
                        </a:rPr>
                        <a:t>MINIMO</a:t>
                      </a:r>
                      <a:endParaRPr lang="es-AR" sz="2400" b="1" i="0" u="none" strike="noStrike" dirty="0">
                        <a:solidFill>
                          <a:srgbClr val="000000"/>
                        </a:solidFill>
                        <a:effectLst/>
                        <a:latin typeface="Calibri"/>
                      </a:endParaRPr>
                    </a:p>
                  </a:txBody>
                  <a:tcPr marL="9525" marR="9525" marT="9525" marB="0" anchor="b"/>
                </a:tc>
                <a:tc>
                  <a:txBody>
                    <a:bodyPr/>
                    <a:lstStyle/>
                    <a:p>
                      <a:pPr algn="ctr" fontAlgn="b"/>
                      <a:r>
                        <a:rPr lang="es-AR" sz="2400" u="none" strike="noStrike" dirty="0" smtClean="0">
                          <a:effectLst/>
                        </a:rPr>
                        <a:t>MODULO</a:t>
                      </a:r>
                      <a:r>
                        <a:rPr lang="es-AR" sz="2400" u="none" strike="noStrike" baseline="0" dirty="0" smtClean="0">
                          <a:effectLst/>
                        </a:rPr>
                        <a:t> </a:t>
                      </a:r>
                      <a:r>
                        <a:rPr lang="es-AR" sz="2400" u="none" strike="noStrike" dirty="0" smtClean="0">
                          <a:effectLst/>
                        </a:rPr>
                        <a:t>MAXIMO</a:t>
                      </a:r>
                      <a:endParaRPr lang="es-AR" sz="2400" b="1" i="0" u="none" strike="noStrike" dirty="0">
                        <a:solidFill>
                          <a:srgbClr val="000000"/>
                        </a:solidFill>
                        <a:effectLst/>
                        <a:latin typeface="Calibri"/>
                      </a:endParaRPr>
                    </a:p>
                  </a:txBody>
                  <a:tcPr marL="9525" marR="9525" marT="9525" marB="0" anchor="b"/>
                </a:tc>
                <a:tc>
                  <a:txBody>
                    <a:bodyPr/>
                    <a:lstStyle/>
                    <a:p>
                      <a:pPr algn="ctr" fontAlgn="b"/>
                      <a:r>
                        <a:rPr lang="es-AR" sz="2400" u="none" strike="noStrike" dirty="0" smtClean="0">
                          <a:effectLst/>
                        </a:rPr>
                        <a:t>PRECIO</a:t>
                      </a:r>
                      <a:r>
                        <a:rPr lang="es-AR" sz="2400" u="none" strike="noStrike" baseline="0" dirty="0" smtClean="0">
                          <a:effectLst/>
                        </a:rPr>
                        <a:t> </a:t>
                      </a:r>
                      <a:r>
                        <a:rPr lang="es-AR" sz="2400" u="none" strike="noStrike" dirty="0" smtClean="0">
                          <a:effectLst/>
                        </a:rPr>
                        <a:t>MAXIMO</a:t>
                      </a:r>
                      <a:endParaRPr lang="es-AR" sz="2400" b="1" i="0" u="none" strike="noStrike" dirty="0">
                        <a:solidFill>
                          <a:srgbClr val="000000"/>
                        </a:solidFill>
                        <a:effectLst/>
                        <a:latin typeface="Calibri"/>
                      </a:endParaRPr>
                    </a:p>
                  </a:txBody>
                  <a:tcPr marL="9525" marR="9525" marT="9525" marB="0" anchor="b"/>
                </a:tc>
              </a:tr>
              <a:tr h="190500">
                <a:tc>
                  <a:txBody>
                    <a:bodyPr/>
                    <a:lstStyle/>
                    <a:p>
                      <a:pPr algn="l" fontAlgn="b"/>
                      <a:r>
                        <a:rPr lang="es-AR" sz="2400" u="none" strike="noStrike">
                          <a:effectLst/>
                        </a:rPr>
                        <a:t>EOLICO</a:t>
                      </a:r>
                      <a:endParaRPr lang="es-AR" sz="2400" b="0" i="0" u="none" strike="noStrike">
                        <a:solidFill>
                          <a:srgbClr val="000000"/>
                        </a:solidFill>
                        <a:effectLst/>
                        <a:latin typeface="Calibri"/>
                      </a:endParaRPr>
                    </a:p>
                  </a:txBody>
                  <a:tcPr marL="9525" marR="9525" marT="9525" marB="0" anchor="b"/>
                </a:tc>
                <a:tc>
                  <a:txBody>
                    <a:bodyPr/>
                    <a:lstStyle/>
                    <a:p>
                      <a:pPr algn="ctr" fontAlgn="b"/>
                      <a:r>
                        <a:rPr lang="es-AR" sz="2400" u="none" strike="noStrike" dirty="0">
                          <a:effectLst/>
                        </a:rPr>
                        <a:t>1</a:t>
                      </a:r>
                      <a:endParaRPr lang="es-AR" sz="2400" b="0" i="0" u="none" strike="noStrike" dirty="0">
                        <a:solidFill>
                          <a:srgbClr val="000000"/>
                        </a:solidFill>
                        <a:effectLst/>
                        <a:latin typeface="Calibri"/>
                      </a:endParaRPr>
                    </a:p>
                  </a:txBody>
                  <a:tcPr marL="9525" marR="9525" marT="9525" marB="0" anchor="b"/>
                </a:tc>
                <a:tc>
                  <a:txBody>
                    <a:bodyPr/>
                    <a:lstStyle/>
                    <a:p>
                      <a:pPr algn="ctr" fontAlgn="b"/>
                      <a:r>
                        <a:rPr lang="es-AR" sz="2400" u="none" strike="noStrike">
                          <a:effectLst/>
                        </a:rPr>
                        <a:t>100</a:t>
                      </a:r>
                      <a:endParaRPr lang="es-AR" sz="2400" b="0" i="0" u="none" strike="noStrike">
                        <a:solidFill>
                          <a:srgbClr val="000000"/>
                        </a:solidFill>
                        <a:effectLst/>
                        <a:latin typeface="Calibri"/>
                      </a:endParaRPr>
                    </a:p>
                  </a:txBody>
                  <a:tcPr marL="9525" marR="9525" marT="9525" marB="0" anchor="b"/>
                </a:tc>
                <a:tc>
                  <a:txBody>
                    <a:bodyPr/>
                    <a:lstStyle/>
                    <a:p>
                      <a:pPr algn="ctr" fontAlgn="b"/>
                      <a:r>
                        <a:rPr lang="es-AR" sz="2400" u="none" strike="noStrike">
                          <a:effectLst/>
                        </a:rPr>
                        <a:t>?</a:t>
                      </a:r>
                      <a:endParaRPr lang="es-AR" sz="2400" b="0" i="0" u="none" strike="noStrike">
                        <a:solidFill>
                          <a:srgbClr val="000000"/>
                        </a:solidFill>
                        <a:effectLst/>
                        <a:latin typeface="Calibri"/>
                      </a:endParaRPr>
                    </a:p>
                  </a:txBody>
                  <a:tcPr marL="9525" marR="9525" marT="9525" marB="0" anchor="b"/>
                </a:tc>
              </a:tr>
              <a:tr h="190500">
                <a:tc>
                  <a:txBody>
                    <a:bodyPr/>
                    <a:lstStyle/>
                    <a:p>
                      <a:pPr algn="l" fontAlgn="b"/>
                      <a:r>
                        <a:rPr lang="es-AR" sz="2400" u="none" strike="noStrike">
                          <a:effectLst/>
                        </a:rPr>
                        <a:t>SOLAR-FOTOVOLTAICA</a:t>
                      </a:r>
                      <a:endParaRPr lang="es-AR" sz="2400" b="0" i="0" u="none" strike="noStrike">
                        <a:solidFill>
                          <a:srgbClr val="000000"/>
                        </a:solidFill>
                        <a:effectLst/>
                        <a:latin typeface="Calibri"/>
                      </a:endParaRPr>
                    </a:p>
                  </a:txBody>
                  <a:tcPr marL="9525" marR="9525" marT="9525" marB="0" anchor="b"/>
                </a:tc>
                <a:tc>
                  <a:txBody>
                    <a:bodyPr/>
                    <a:lstStyle/>
                    <a:p>
                      <a:pPr algn="ctr" fontAlgn="b"/>
                      <a:r>
                        <a:rPr lang="es-AR" sz="2400" u="none" strike="noStrike" dirty="0">
                          <a:effectLst/>
                        </a:rPr>
                        <a:t>1</a:t>
                      </a:r>
                      <a:endParaRPr lang="es-AR" sz="2400" b="0" i="0" u="none" strike="noStrike" dirty="0">
                        <a:solidFill>
                          <a:srgbClr val="000000"/>
                        </a:solidFill>
                        <a:effectLst/>
                        <a:latin typeface="Calibri"/>
                      </a:endParaRPr>
                    </a:p>
                  </a:txBody>
                  <a:tcPr marL="9525" marR="9525" marT="9525" marB="0" anchor="b"/>
                </a:tc>
                <a:tc>
                  <a:txBody>
                    <a:bodyPr/>
                    <a:lstStyle/>
                    <a:p>
                      <a:pPr algn="ctr" fontAlgn="b"/>
                      <a:r>
                        <a:rPr lang="es-AR" sz="2400" u="none" strike="noStrike" dirty="0">
                          <a:effectLst/>
                        </a:rPr>
                        <a:t>100</a:t>
                      </a:r>
                      <a:endParaRPr lang="es-AR" sz="2400" b="0" i="0" u="none" strike="noStrike" dirty="0">
                        <a:solidFill>
                          <a:srgbClr val="000000"/>
                        </a:solidFill>
                        <a:effectLst/>
                        <a:latin typeface="Calibri"/>
                      </a:endParaRPr>
                    </a:p>
                  </a:txBody>
                  <a:tcPr marL="9525" marR="9525" marT="9525" marB="0" anchor="b"/>
                </a:tc>
                <a:tc>
                  <a:txBody>
                    <a:bodyPr/>
                    <a:lstStyle/>
                    <a:p>
                      <a:pPr algn="ctr" fontAlgn="b"/>
                      <a:r>
                        <a:rPr lang="es-AR" sz="2400" u="none" strike="noStrike">
                          <a:effectLst/>
                        </a:rPr>
                        <a:t>?</a:t>
                      </a:r>
                      <a:endParaRPr lang="es-AR" sz="2400" b="0" i="0" u="none" strike="noStrike">
                        <a:solidFill>
                          <a:srgbClr val="000000"/>
                        </a:solidFill>
                        <a:effectLst/>
                        <a:latin typeface="Calibri"/>
                      </a:endParaRPr>
                    </a:p>
                  </a:txBody>
                  <a:tcPr marL="9525" marR="9525" marT="9525" marB="0" anchor="b"/>
                </a:tc>
              </a:tr>
              <a:tr h="190500">
                <a:tc>
                  <a:txBody>
                    <a:bodyPr/>
                    <a:lstStyle/>
                    <a:p>
                      <a:pPr algn="l" fontAlgn="b"/>
                      <a:r>
                        <a:rPr lang="es-AR" sz="2400" u="none" strike="noStrike">
                          <a:effectLst/>
                        </a:rPr>
                        <a:t>BIOMASA</a:t>
                      </a:r>
                      <a:endParaRPr lang="es-AR" sz="2400" b="0" i="0" u="none" strike="noStrike">
                        <a:solidFill>
                          <a:srgbClr val="000000"/>
                        </a:solidFill>
                        <a:effectLst/>
                        <a:latin typeface="Calibri"/>
                      </a:endParaRPr>
                    </a:p>
                  </a:txBody>
                  <a:tcPr marL="9525" marR="9525" marT="9525" marB="0" anchor="b"/>
                </a:tc>
                <a:tc>
                  <a:txBody>
                    <a:bodyPr/>
                    <a:lstStyle/>
                    <a:p>
                      <a:pPr algn="ctr" fontAlgn="b"/>
                      <a:r>
                        <a:rPr lang="es-AR" sz="2400" u="none" strike="noStrike">
                          <a:effectLst/>
                        </a:rPr>
                        <a:t>1</a:t>
                      </a:r>
                      <a:endParaRPr lang="es-AR" sz="2400" b="0" i="0" u="none" strike="noStrike">
                        <a:solidFill>
                          <a:srgbClr val="000000"/>
                        </a:solidFill>
                        <a:effectLst/>
                        <a:latin typeface="Calibri"/>
                      </a:endParaRPr>
                    </a:p>
                  </a:txBody>
                  <a:tcPr marL="9525" marR="9525" marT="9525" marB="0" anchor="b"/>
                </a:tc>
                <a:tc>
                  <a:txBody>
                    <a:bodyPr/>
                    <a:lstStyle/>
                    <a:p>
                      <a:pPr algn="ctr" fontAlgn="b"/>
                      <a:r>
                        <a:rPr lang="es-AR" sz="2400" u="none" strike="noStrike" dirty="0">
                          <a:effectLst/>
                        </a:rPr>
                        <a:t>65</a:t>
                      </a:r>
                      <a:endParaRPr lang="es-AR" sz="2400" b="0" i="0" u="none" strike="noStrike" dirty="0">
                        <a:solidFill>
                          <a:srgbClr val="000000"/>
                        </a:solidFill>
                        <a:effectLst/>
                        <a:latin typeface="Calibri"/>
                      </a:endParaRPr>
                    </a:p>
                  </a:txBody>
                  <a:tcPr marL="9525" marR="9525" marT="9525" marB="0" anchor="b"/>
                </a:tc>
                <a:tc>
                  <a:txBody>
                    <a:bodyPr/>
                    <a:lstStyle/>
                    <a:p>
                      <a:pPr algn="ctr" fontAlgn="b"/>
                      <a:r>
                        <a:rPr lang="es-AR" sz="2400" u="none" strike="noStrike">
                          <a:effectLst/>
                        </a:rPr>
                        <a:t>?</a:t>
                      </a:r>
                      <a:endParaRPr lang="es-AR" sz="2400" b="0" i="0" u="none" strike="noStrike">
                        <a:solidFill>
                          <a:srgbClr val="000000"/>
                        </a:solidFill>
                        <a:effectLst/>
                        <a:latin typeface="Calibri"/>
                      </a:endParaRPr>
                    </a:p>
                  </a:txBody>
                  <a:tcPr marL="9525" marR="9525" marT="9525" marB="0" anchor="b"/>
                </a:tc>
              </a:tr>
              <a:tr h="190500">
                <a:tc>
                  <a:txBody>
                    <a:bodyPr/>
                    <a:lstStyle/>
                    <a:p>
                      <a:pPr algn="l" fontAlgn="b"/>
                      <a:r>
                        <a:rPr lang="es-AR" sz="2400" u="none" strike="noStrike">
                          <a:effectLst/>
                        </a:rPr>
                        <a:t>BIOGAS</a:t>
                      </a:r>
                      <a:endParaRPr lang="es-AR" sz="2400" b="0" i="0" u="none" strike="noStrike">
                        <a:solidFill>
                          <a:srgbClr val="000000"/>
                        </a:solidFill>
                        <a:effectLst/>
                        <a:latin typeface="Calibri"/>
                      </a:endParaRPr>
                    </a:p>
                  </a:txBody>
                  <a:tcPr marL="9525" marR="9525" marT="9525" marB="0" anchor="b"/>
                </a:tc>
                <a:tc>
                  <a:txBody>
                    <a:bodyPr/>
                    <a:lstStyle/>
                    <a:p>
                      <a:pPr algn="ctr" fontAlgn="b"/>
                      <a:r>
                        <a:rPr lang="es-AR" sz="2400" u="none" strike="noStrike">
                          <a:effectLst/>
                        </a:rPr>
                        <a:t>1</a:t>
                      </a:r>
                      <a:endParaRPr lang="es-AR" sz="2400" b="0" i="0" u="none" strike="noStrike">
                        <a:solidFill>
                          <a:srgbClr val="000000"/>
                        </a:solidFill>
                        <a:effectLst/>
                        <a:latin typeface="Calibri"/>
                      </a:endParaRPr>
                    </a:p>
                  </a:txBody>
                  <a:tcPr marL="9525" marR="9525" marT="9525" marB="0" anchor="b"/>
                </a:tc>
                <a:tc>
                  <a:txBody>
                    <a:bodyPr/>
                    <a:lstStyle/>
                    <a:p>
                      <a:pPr algn="ctr" fontAlgn="b"/>
                      <a:r>
                        <a:rPr lang="es-AR" sz="2400" u="none" strike="noStrike" dirty="0">
                          <a:effectLst/>
                        </a:rPr>
                        <a:t>15</a:t>
                      </a:r>
                      <a:endParaRPr lang="es-AR" sz="2400" b="0" i="0" u="none" strike="noStrike" dirty="0">
                        <a:solidFill>
                          <a:srgbClr val="000000"/>
                        </a:solidFill>
                        <a:effectLst/>
                        <a:latin typeface="Calibri"/>
                      </a:endParaRPr>
                    </a:p>
                  </a:txBody>
                  <a:tcPr marL="9525" marR="9525" marT="9525" marB="0" anchor="b"/>
                </a:tc>
                <a:tc>
                  <a:txBody>
                    <a:bodyPr/>
                    <a:lstStyle/>
                    <a:p>
                      <a:pPr algn="ctr" fontAlgn="b"/>
                      <a:r>
                        <a:rPr lang="es-AR" sz="2400" u="none" strike="noStrike" dirty="0">
                          <a:effectLst/>
                        </a:rPr>
                        <a:t>?</a:t>
                      </a:r>
                      <a:endParaRPr lang="es-AR" sz="2400" b="0" i="0" u="none" strike="noStrike" dirty="0">
                        <a:solidFill>
                          <a:srgbClr val="000000"/>
                        </a:solidFill>
                        <a:effectLst/>
                        <a:latin typeface="Calibri"/>
                      </a:endParaRPr>
                    </a:p>
                  </a:txBody>
                  <a:tcPr marL="9525" marR="9525" marT="9525" marB="0" anchor="b"/>
                </a:tc>
              </a:tr>
              <a:tr h="190500">
                <a:tc>
                  <a:txBody>
                    <a:bodyPr/>
                    <a:lstStyle/>
                    <a:p>
                      <a:pPr algn="l" fontAlgn="b"/>
                      <a:r>
                        <a:rPr lang="es-AR" sz="2400" u="none" strike="noStrike" dirty="0">
                          <a:effectLst/>
                        </a:rPr>
                        <a:t>PEQUEÑO APROVECHAMIENTO HIDRÁULICO</a:t>
                      </a:r>
                      <a:endParaRPr lang="es-AR" sz="2400" b="0" i="0" u="none" strike="noStrike" dirty="0">
                        <a:solidFill>
                          <a:srgbClr val="000000"/>
                        </a:solidFill>
                        <a:effectLst/>
                        <a:latin typeface="Calibri"/>
                      </a:endParaRPr>
                    </a:p>
                  </a:txBody>
                  <a:tcPr marL="9525" marR="9525" marT="9525" marB="0" anchor="b"/>
                </a:tc>
                <a:tc>
                  <a:txBody>
                    <a:bodyPr/>
                    <a:lstStyle/>
                    <a:p>
                      <a:pPr algn="ctr" fontAlgn="b"/>
                      <a:r>
                        <a:rPr lang="es-AR" sz="2400" u="none" strike="noStrike">
                          <a:effectLst/>
                        </a:rPr>
                        <a:t>0.5</a:t>
                      </a:r>
                      <a:endParaRPr lang="es-AR" sz="2400" b="0" i="0" u="none" strike="noStrike">
                        <a:solidFill>
                          <a:srgbClr val="000000"/>
                        </a:solidFill>
                        <a:effectLst/>
                        <a:latin typeface="Calibri"/>
                      </a:endParaRPr>
                    </a:p>
                  </a:txBody>
                  <a:tcPr marL="9525" marR="9525" marT="9525" marB="0" anchor="b"/>
                </a:tc>
                <a:tc>
                  <a:txBody>
                    <a:bodyPr/>
                    <a:lstStyle/>
                    <a:p>
                      <a:pPr algn="ctr" fontAlgn="b"/>
                      <a:r>
                        <a:rPr lang="es-AR" sz="2400" u="none" strike="noStrike">
                          <a:effectLst/>
                        </a:rPr>
                        <a:t>20</a:t>
                      </a:r>
                      <a:endParaRPr lang="es-AR" sz="2400" b="0" i="0" u="none" strike="noStrike">
                        <a:solidFill>
                          <a:srgbClr val="000000"/>
                        </a:solidFill>
                        <a:effectLst/>
                        <a:latin typeface="Calibri"/>
                      </a:endParaRPr>
                    </a:p>
                  </a:txBody>
                  <a:tcPr marL="9525" marR="9525" marT="9525" marB="0" anchor="b"/>
                </a:tc>
                <a:tc>
                  <a:txBody>
                    <a:bodyPr/>
                    <a:lstStyle/>
                    <a:p>
                      <a:pPr algn="ctr" fontAlgn="b"/>
                      <a:r>
                        <a:rPr lang="es-AR" sz="2400" u="none" strike="noStrike" dirty="0">
                          <a:effectLst/>
                        </a:rPr>
                        <a:t>?</a:t>
                      </a:r>
                      <a:endParaRPr lang="es-AR" sz="24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10732638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1540955" y="248830"/>
            <a:ext cx="10018713" cy="1380744"/>
          </a:xfrm>
        </p:spPr>
        <p:txBody>
          <a:bodyPr>
            <a:normAutofit/>
          </a:bodyPr>
          <a:lstStyle/>
          <a:p>
            <a:r>
              <a:rPr lang="es-AR" dirty="0" err="1" smtClean="0"/>
              <a:t>RenovAr</a:t>
            </a:r>
            <a:r>
              <a:rPr lang="es-AR" dirty="0" smtClean="0"/>
              <a:t> (2016)</a:t>
            </a:r>
            <a:endParaRPr lang="es-AR" dirty="0"/>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graphicFrame>
        <p:nvGraphicFramePr>
          <p:cNvPr id="5" name="4 Marcador de contenido"/>
          <p:cNvGraphicFramePr>
            <a:graphicFrameLocks noGrp="1"/>
          </p:cNvGraphicFramePr>
          <p:nvPr>
            <p:ph idx="1"/>
            <p:extLst>
              <p:ext uri="{D42A27DB-BD31-4B8C-83A1-F6EECF244321}">
                <p14:modId xmlns:p14="http://schemas.microsoft.com/office/powerpoint/2010/main" val="2571775698"/>
              </p:ext>
            </p:extLst>
          </p:nvPr>
        </p:nvGraphicFramePr>
        <p:xfrm>
          <a:off x="339634" y="2759575"/>
          <a:ext cx="11501235" cy="2200275"/>
        </p:xfrm>
        <a:graphic>
          <a:graphicData uri="http://schemas.openxmlformats.org/drawingml/2006/table">
            <a:tbl>
              <a:tblPr firstRow="1" bandRow="1" bandCol="1">
                <a:tableStyleId>{5C22544A-7EE6-4342-B048-85BDC9FD1C3A}</a:tableStyleId>
              </a:tblPr>
              <a:tblGrid>
                <a:gridCol w="1400660"/>
                <a:gridCol w="604059"/>
                <a:gridCol w="5060669"/>
                <a:gridCol w="1114152"/>
                <a:gridCol w="1141000"/>
                <a:gridCol w="2180695"/>
              </a:tblGrid>
              <a:tr h="190500">
                <a:tc>
                  <a:txBody>
                    <a:bodyPr/>
                    <a:lstStyle/>
                    <a:p>
                      <a:pPr algn="l" fontAlgn="b"/>
                      <a:r>
                        <a:rPr lang="es-AR" sz="2000" u="none" strike="noStrike">
                          <a:effectLst/>
                        </a:rPr>
                        <a:t>CORREDOR</a:t>
                      </a:r>
                      <a:endParaRPr lang="es-AR" sz="2000" b="1"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ID</a:t>
                      </a:r>
                      <a:endParaRPr lang="es-AR" sz="2000" b="1"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DESCRIPCION</a:t>
                      </a:r>
                      <a:endParaRPr lang="es-AR" sz="2000" b="1"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TIPO</a:t>
                      </a:r>
                      <a:endParaRPr lang="es-AR" sz="2000" b="1"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TENSION</a:t>
                      </a:r>
                      <a:endParaRPr lang="es-AR" sz="2000" b="1" i="0" u="none" strike="noStrike">
                        <a:solidFill>
                          <a:srgbClr val="000000"/>
                        </a:solidFill>
                        <a:effectLst/>
                        <a:latin typeface="Calibri"/>
                      </a:endParaRPr>
                    </a:p>
                  </a:txBody>
                  <a:tcPr marL="9525" marR="9525" marT="9525" marB="0" anchor="b"/>
                </a:tc>
                <a:tc>
                  <a:txBody>
                    <a:bodyPr/>
                    <a:lstStyle/>
                    <a:p>
                      <a:pPr algn="l" fontAlgn="b"/>
                      <a:r>
                        <a:rPr lang="es-AR" sz="2000" u="none" strike="noStrike" dirty="0" smtClean="0">
                          <a:effectLst/>
                        </a:rPr>
                        <a:t>FACTOR</a:t>
                      </a:r>
                      <a:r>
                        <a:rPr lang="es-AR" sz="2000" u="none" strike="noStrike" baseline="0" dirty="0" smtClean="0">
                          <a:effectLst/>
                        </a:rPr>
                        <a:t> </a:t>
                      </a:r>
                      <a:r>
                        <a:rPr lang="es-AR" sz="2000" u="none" strike="noStrike" dirty="0" smtClean="0">
                          <a:effectLst/>
                        </a:rPr>
                        <a:t>PERDIDAS</a:t>
                      </a:r>
                      <a:endParaRPr lang="es-AR" sz="2000" b="1" i="0" u="none" strike="noStrike" dirty="0">
                        <a:solidFill>
                          <a:srgbClr val="000000"/>
                        </a:solidFill>
                        <a:effectLst/>
                        <a:latin typeface="Calibri"/>
                      </a:endParaRPr>
                    </a:p>
                  </a:txBody>
                  <a:tcPr marL="9525" marR="9525" marT="9525" marB="0" anchor="b"/>
                </a:tc>
              </a:tr>
              <a:tr h="190500">
                <a:tc>
                  <a:txBody>
                    <a:bodyPr/>
                    <a:lstStyle/>
                    <a:p>
                      <a:pPr algn="l" fontAlgn="b"/>
                      <a:r>
                        <a:rPr lang="es-AR" sz="2000" u="none" strike="noStrike">
                          <a:effectLst/>
                        </a:rPr>
                        <a:t>COM</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#1</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#1_LASARMAS_MADARIAGA</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LINEA</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a:effectLst/>
                        </a:rPr>
                        <a:t>132</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a:effectLst/>
                        </a:rPr>
                        <a:t>-0.04220</a:t>
                      </a:r>
                      <a:endParaRPr lang="es-AR" sz="2000" b="0" i="0" u="none" strike="noStrike">
                        <a:solidFill>
                          <a:srgbClr val="000000"/>
                        </a:solidFill>
                        <a:effectLst/>
                        <a:latin typeface="Calibri"/>
                      </a:endParaRPr>
                    </a:p>
                  </a:txBody>
                  <a:tcPr marL="9525" marR="9525" marT="9525" marB="0" anchor="b"/>
                </a:tc>
              </a:tr>
              <a:tr h="190500">
                <a:tc>
                  <a:txBody>
                    <a:bodyPr/>
                    <a:lstStyle/>
                    <a:p>
                      <a:pPr algn="l" fontAlgn="b"/>
                      <a:r>
                        <a:rPr lang="es-AR" sz="2000" u="none" strike="noStrike">
                          <a:effectLst/>
                        </a:rPr>
                        <a:t>COM</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#2</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#2_ZAPALA_CUTRALCO</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LINEA</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a:effectLst/>
                        </a:rPr>
                        <a:t>132</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a:effectLst/>
                        </a:rPr>
                        <a:t>0.08020</a:t>
                      </a:r>
                      <a:endParaRPr lang="es-AR" sz="2000" b="0" i="0" u="none" strike="noStrike">
                        <a:solidFill>
                          <a:srgbClr val="000000"/>
                        </a:solidFill>
                        <a:effectLst/>
                        <a:latin typeface="Calibri"/>
                      </a:endParaRPr>
                    </a:p>
                  </a:txBody>
                  <a:tcPr marL="9525" marR="9525" marT="9525" marB="0" anchor="b"/>
                </a:tc>
              </a:tr>
              <a:tr h="190500">
                <a:tc>
                  <a:txBody>
                    <a:bodyPr/>
                    <a:lstStyle/>
                    <a:p>
                      <a:pPr algn="l" fontAlgn="b"/>
                      <a:r>
                        <a:rPr lang="es-AR" sz="2000" u="none" strike="noStrike">
                          <a:effectLst/>
                        </a:rPr>
                        <a:t>COM</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#3</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#3_CUTRALCO_CHOCONCITO</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LINEA</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a:effectLst/>
                        </a:rPr>
                        <a:t>132</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a:effectLst/>
                        </a:rPr>
                        <a:t>0.05950</a:t>
                      </a:r>
                      <a:endParaRPr lang="es-AR" sz="2000" b="0" i="0" u="none" strike="noStrike">
                        <a:solidFill>
                          <a:srgbClr val="000000"/>
                        </a:solidFill>
                        <a:effectLst/>
                        <a:latin typeface="Calibri"/>
                      </a:endParaRPr>
                    </a:p>
                  </a:txBody>
                  <a:tcPr marL="9525" marR="9525" marT="9525" marB="0" anchor="b"/>
                </a:tc>
              </a:tr>
              <a:tr h="190500">
                <a:tc>
                  <a:txBody>
                    <a:bodyPr/>
                    <a:lstStyle/>
                    <a:p>
                      <a:pPr algn="l" fontAlgn="b"/>
                      <a:r>
                        <a:rPr lang="es-AR" sz="2000" u="none" strike="noStrike">
                          <a:effectLst/>
                        </a:rPr>
                        <a:t>COM</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#4</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#4_CHOCON_PIEDRA__DEL_AGUILA</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LINEA</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a:effectLst/>
                        </a:rPr>
                        <a:t>132</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a:effectLst/>
                        </a:rPr>
                        <a:t>0.10680</a:t>
                      </a:r>
                      <a:endParaRPr lang="es-AR" sz="2000" b="0" i="0" u="none" strike="noStrike">
                        <a:solidFill>
                          <a:srgbClr val="000000"/>
                        </a:solidFill>
                        <a:effectLst/>
                        <a:latin typeface="Calibri"/>
                      </a:endParaRPr>
                    </a:p>
                  </a:txBody>
                  <a:tcPr marL="9525" marR="9525" marT="9525" marB="0" anchor="b"/>
                </a:tc>
              </a:tr>
              <a:tr h="190500">
                <a:tc>
                  <a:txBody>
                    <a:bodyPr/>
                    <a:lstStyle/>
                    <a:p>
                      <a:pPr algn="l" fontAlgn="b"/>
                      <a:r>
                        <a:rPr lang="es-AR" sz="2000" u="none" strike="noStrike">
                          <a:effectLst/>
                        </a:rPr>
                        <a:t>COM</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#5</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#5_PLAZAHUINCUL_ARROYITO_CUTRALCO</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LINEA</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a:effectLst/>
                        </a:rPr>
                        <a:t>132</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a:effectLst/>
                        </a:rPr>
                        <a:t>0.07330</a:t>
                      </a:r>
                      <a:endParaRPr lang="es-AR" sz="2000" b="0" i="0" u="none" strike="noStrike">
                        <a:solidFill>
                          <a:srgbClr val="000000"/>
                        </a:solidFill>
                        <a:effectLst/>
                        <a:latin typeface="Calibri"/>
                      </a:endParaRPr>
                    </a:p>
                  </a:txBody>
                  <a:tcPr marL="9525" marR="9525" marT="9525" marB="0" anchor="b"/>
                </a:tc>
              </a:tr>
              <a:tr h="190500">
                <a:tc>
                  <a:txBody>
                    <a:bodyPr/>
                    <a:lstStyle/>
                    <a:p>
                      <a:pPr algn="l" fontAlgn="b"/>
                      <a:r>
                        <a:rPr lang="es-AR" sz="2000" u="none" strike="noStrike">
                          <a:effectLst/>
                        </a:rPr>
                        <a:t>COM</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#6</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#6_CHOCON_500_kV</a:t>
                      </a:r>
                      <a:endParaRPr lang="es-AR" sz="2000" b="0" i="0" u="none" strike="noStrike">
                        <a:solidFill>
                          <a:srgbClr val="000000"/>
                        </a:solidFill>
                        <a:effectLst/>
                        <a:latin typeface="Calibri"/>
                      </a:endParaRPr>
                    </a:p>
                  </a:txBody>
                  <a:tcPr marL="9525" marR="9525" marT="9525" marB="0" anchor="b"/>
                </a:tc>
                <a:tc>
                  <a:txBody>
                    <a:bodyPr/>
                    <a:lstStyle/>
                    <a:p>
                      <a:pPr algn="l" fontAlgn="b"/>
                      <a:r>
                        <a:rPr lang="es-AR" sz="2000" u="none" strike="noStrike">
                          <a:effectLst/>
                        </a:rPr>
                        <a:t>SE</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a:effectLst/>
                        </a:rPr>
                        <a:t>500</a:t>
                      </a:r>
                      <a:endParaRPr lang="es-AR" sz="2000" b="0" i="0" u="none" strike="noStrike">
                        <a:solidFill>
                          <a:srgbClr val="000000"/>
                        </a:solidFill>
                        <a:effectLst/>
                        <a:latin typeface="Calibri"/>
                      </a:endParaRPr>
                    </a:p>
                  </a:txBody>
                  <a:tcPr marL="9525" marR="9525" marT="9525" marB="0" anchor="b"/>
                </a:tc>
                <a:tc>
                  <a:txBody>
                    <a:bodyPr/>
                    <a:lstStyle/>
                    <a:p>
                      <a:pPr algn="r" fontAlgn="b"/>
                      <a:r>
                        <a:rPr lang="es-AR" sz="2000" u="none" strike="noStrike" dirty="0">
                          <a:effectLst/>
                        </a:rPr>
                        <a:t>0.05640</a:t>
                      </a:r>
                      <a:endParaRPr lang="es-AR" sz="2000" b="0" i="0" u="none" strike="noStrike" dirty="0">
                        <a:solidFill>
                          <a:srgbClr val="000000"/>
                        </a:solidFill>
                        <a:effectLst/>
                        <a:latin typeface="Calibri"/>
                      </a:endParaRPr>
                    </a:p>
                  </a:txBody>
                  <a:tcPr marL="9525" marR="9525" marT="9525" marB="0" anchor="b"/>
                </a:tc>
              </a:tr>
            </a:tbl>
          </a:graphicData>
        </a:graphic>
      </p:graphicFrame>
      <p:sp>
        <p:nvSpPr>
          <p:cNvPr id="6" name="5 CuadroTexto"/>
          <p:cNvSpPr txBox="1"/>
          <p:nvPr/>
        </p:nvSpPr>
        <p:spPr>
          <a:xfrm>
            <a:off x="339634" y="1933303"/>
            <a:ext cx="7479612" cy="461665"/>
          </a:xfrm>
          <a:prstGeom prst="rect">
            <a:avLst/>
          </a:prstGeom>
          <a:noFill/>
        </p:spPr>
        <p:txBody>
          <a:bodyPr wrap="none" rtlCol="0">
            <a:spAutoFit/>
          </a:bodyPr>
          <a:lstStyle/>
          <a:p>
            <a:r>
              <a:rPr lang="es-AR" sz="2400" dirty="0" smtClean="0"/>
              <a:t>PDI:  84 puntos de conexión distribuidos por toda la red</a:t>
            </a:r>
            <a:endParaRPr lang="es-AR" sz="2400" dirty="0"/>
          </a:p>
        </p:txBody>
      </p:sp>
    </p:spTree>
    <p:extLst>
      <p:ext uri="{BB962C8B-B14F-4D97-AF65-F5344CB8AC3E}">
        <p14:creationId xmlns:p14="http://schemas.microsoft.com/office/powerpoint/2010/main" val="162154649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a:xfrm>
            <a:off x="7099300" y="6243638"/>
            <a:ext cx="2311400" cy="457200"/>
          </a:xfrm>
        </p:spPr>
        <p:txBody>
          <a:bodyPr/>
          <a:lstStyle/>
          <a:p>
            <a:fld id="{72D04978-D9CB-412D-82CE-DCD73551DAA4}" type="slidenum">
              <a:rPr lang="en-GB">
                <a:solidFill>
                  <a:schemeClr val="bg2">
                    <a:lumMod val="75000"/>
                  </a:schemeClr>
                </a:solidFill>
              </a:rPr>
              <a:pPr/>
              <a:t>8</a:t>
            </a:fld>
            <a:endParaRPr lang="en-GB">
              <a:solidFill>
                <a:schemeClr val="bg2">
                  <a:lumMod val="75000"/>
                </a:schemeClr>
              </a:solidFill>
            </a:endParaRPr>
          </a:p>
        </p:txBody>
      </p:sp>
      <p:sp>
        <p:nvSpPr>
          <p:cNvPr id="2" name="Título 1"/>
          <p:cNvSpPr>
            <a:spLocks noGrp="1"/>
          </p:cNvSpPr>
          <p:nvPr>
            <p:ph type="title"/>
          </p:nvPr>
        </p:nvSpPr>
        <p:spPr>
          <a:xfrm>
            <a:off x="1" y="423386"/>
            <a:ext cx="11659252" cy="885825"/>
          </a:xfrm>
        </p:spPr>
        <p:txBody>
          <a:bodyPr>
            <a:normAutofit/>
          </a:bodyPr>
          <a:lstStyle/>
          <a:p>
            <a:r>
              <a:rPr lang="es-AR" dirty="0" smtClean="0"/>
              <a:t>Planificación – Operación</a:t>
            </a:r>
            <a:endParaRPr lang="es-AR" dirty="0"/>
          </a:p>
        </p:txBody>
      </p:sp>
      <p:sp>
        <p:nvSpPr>
          <p:cNvPr id="5" name="Rectangle 3"/>
          <p:cNvSpPr>
            <a:spLocks noChangeArrowheads="1"/>
          </p:cNvSpPr>
          <p:nvPr/>
        </p:nvSpPr>
        <p:spPr bwMode="auto">
          <a:xfrm>
            <a:off x="742950" y="6270625"/>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AR">
              <a:solidFill>
                <a:schemeClr val="bg2">
                  <a:lumMod val="75000"/>
                </a:schemeClr>
              </a:solidFill>
            </a:endParaRPr>
          </a:p>
        </p:txBody>
      </p:sp>
      <p:sp>
        <p:nvSpPr>
          <p:cNvPr id="6" name="Rectangle 8"/>
          <p:cNvSpPr>
            <a:spLocks noChangeArrowheads="1"/>
          </p:cNvSpPr>
          <p:nvPr/>
        </p:nvSpPr>
        <p:spPr bwMode="auto">
          <a:xfrm>
            <a:off x="223838" y="186055"/>
            <a:ext cx="9217342" cy="474663"/>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107763" dir="2700000" algn="ctr" rotWithShape="0">
                    <a:schemeClr val="tx2"/>
                  </a:outerShdw>
                </a:effectLst>
              </a14:hiddenEffects>
            </a:ext>
          </a:extLst>
        </p:spPr>
        <p:txBody>
          <a:bodyPr lIns="90488" tIns="44450" rIns="90488" bIns="44450" anchor="ctr"/>
          <a:lstStyle/>
          <a:p>
            <a:pPr algn="ctr"/>
            <a:endParaRPr lang="es-ES_tradnl" sz="3200" i="1" dirty="0">
              <a:solidFill>
                <a:schemeClr val="bg2">
                  <a:lumMod val="75000"/>
                </a:schemeClr>
              </a:solidFill>
              <a:effectLst>
                <a:outerShdw blurRad="38100" dist="38100" dir="2700000" algn="tl">
                  <a:srgbClr val="000000"/>
                </a:outerShdw>
              </a:effectLst>
              <a:latin typeface="Arial" charset="0"/>
            </a:endParaRPr>
          </a:p>
        </p:txBody>
      </p:sp>
      <p:sp>
        <p:nvSpPr>
          <p:cNvPr id="7" name="Line 10"/>
          <p:cNvSpPr>
            <a:spLocks noChangeShapeType="1"/>
          </p:cNvSpPr>
          <p:nvPr/>
        </p:nvSpPr>
        <p:spPr bwMode="auto">
          <a:xfrm flipV="1">
            <a:off x="2678112" y="3070225"/>
            <a:ext cx="8623300" cy="9525"/>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AR"/>
          </a:p>
        </p:txBody>
      </p:sp>
      <p:grpSp>
        <p:nvGrpSpPr>
          <p:cNvPr id="8" name="Group 15"/>
          <p:cNvGrpSpPr>
            <a:grpSpLocks/>
          </p:cNvGrpSpPr>
          <p:nvPr/>
        </p:nvGrpSpPr>
        <p:grpSpPr bwMode="auto">
          <a:xfrm>
            <a:off x="8843962" y="3067050"/>
            <a:ext cx="454025" cy="476250"/>
            <a:chOff x="4268" y="1876"/>
            <a:chExt cx="286" cy="300"/>
          </a:xfrm>
        </p:grpSpPr>
        <p:sp>
          <p:nvSpPr>
            <p:cNvPr id="9" name="Line 11"/>
            <p:cNvSpPr>
              <a:spLocks noChangeShapeType="1"/>
            </p:cNvSpPr>
            <p:nvPr/>
          </p:nvSpPr>
          <p:spPr bwMode="auto">
            <a:xfrm>
              <a:off x="4410" y="1876"/>
              <a:ext cx="0" cy="87"/>
            </a:xfrm>
            <a:prstGeom prst="line">
              <a:avLst/>
            </a:prstGeom>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endParaRPr lang="es-AR">
                <a:solidFill>
                  <a:schemeClr val="tx1"/>
                </a:solidFill>
              </a:endParaRPr>
            </a:p>
          </p:txBody>
        </p:sp>
        <p:sp>
          <p:nvSpPr>
            <p:cNvPr id="10" name="Text Box 13"/>
            <p:cNvSpPr txBox="1">
              <a:spLocks noChangeArrowheads="1"/>
            </p:cNvSpPr>
            <p:nvPr/>
          </p:nvSpPr>
          <p:spPr bwMode="auto">
            <a:xfrm>
              <a:off x="4268" y="1964"/>
              <a:ext cx="286" cy="212"/>
            </a:xfrm>
            <a:prstGeom prst="rect">
              <a:avLst/>
            </a:prstGeom>
            <a:ln>
              <a:headEnd/>
              <a:tailEnd/>
            </a:ln>
            <a:extLst/>
          </p:spPr>
          <p:style>
            <a:lnRef idx="1">
              <a:schemeClr val="accent6"/>
            </a:lnRef>
            <a:fillRef idx="2">
              <a:schemeClr val="accent6"/>
            </a:fillRef>
            <a:effectRef idx="1">
              <a:schemeClr val="accent6"/>
            </a:effectRef>
            <a:fontRef idx="minor">
              <a:schemeClr val="dk1"/>
            </a:fontRef>
          </p:style>
          <p:txBody>
            <a:bodyPr wrap="none">
              <a:spAutoFit/>
            </a:bodyPr>
            <a:lstStyle/>
            <a:p>
              <a:pPr algn="ctr" eaLnBrk="0" hangingPunct="0"/>
              <a:r>
                <a:rPr lang="es-AR" sz="1600">
                  <a:solidFill>
                    <a:schemeClr val="tx1"/>
                  </a:solidFill>
                  <a:latin typeface="Arial" charset="0"/>
                </a:rPr>
                <a:t>dia</a:t>
              </a:r>
              <a:endParaRPr lang="es-ES" sz="1600">
                <a:solidFill>
                  <a:schemeClr val="tx1"/>
                </a:solidFill>
                <a:latin typeface="Arial" charset="0"/>
              </a:endParaRPr>
            </a:p>
          </p:txBody>
        </p:sp>
      </p:grpSp>
      <p:grpSp>
        <p:nvGrpSpPr>
          <p:cNvPr id="11" name="Group 16"/>
          <p:cNvGrpSpPr>
            <a:grpSpLocks/>
          </p:cNvGrpSpPr>
          <p:nvPr/>
        </p:nvGrpSpPr>
        <p:grpSpPr bwMode="auto">
          <a:xfrm>
            <a:off x="9402762" y="3076575"/>
            <a:ext cx="296863" cy="476250"/>
            <a:chOff x="4317" y="1876"/>
            <a:chExt cx="187" cy="300"/>
          </a:xfrm>
        </p:grpSpPr>
        <p:sp>
          <p:nvSpPr>
            <p:cNvPr id="12" name="Line 17"/>
            <p:cNvSpPr>
              <a:spLocks noChangeShapeType="1"/>
            </p:cNvSpPr>
            <p:nvPr/>
          </p:nvSpPr>
          <p:spPr bwMode="auto">
            <a:xfrm>
              <a:off x="4410" y="1876"/>
              <a:ext cx="0" cy="87"/>
            </a:xfrm>
            <a:prstGeom prst="line">
              <a:avLst/>
            </a:prstGeom>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endParaRPr lang="es-AR">
                <a:solidFill>
                  <a:schemeClr val="tx1"/>
                </a:solidFill>
              </a:endParaRPr>
            </a:p>
          </p:txBody>
        </p:sp>
        <p:sp>
          <p:nvSpPr>
            <p:cNvPr id="13" name="Text Box 18"/>
            <p:cNvSpPr txBox="1">
              <a:spLocks noChangeArrowheads="1"/>
            </p:cNvSpPr>
            <p:nvPr/>
          </p:nvSpPr>
          <p:spPr bwMode="auto">
            <a:xfrm>
              <a:off x="4317" y="1964"/>
              <a:ext cx="187" cy="212"/>
            </a:xfrm>
            <a:prstGeom prst="rect">
              <a:avLst/>
            </a:prstGeom>
            <a:ln>
              <a:headEnd/>
              <a:tailEnd/>
            </a:ln>
            <a:extLst/>
          </p:spPr>
          <p:style>
            <a:lnRef idx="1">
              <a:schemeClr val="accent6"/>
            </a:lnRef>
            <a:fillRef idx="2">
              <a:schemeClr val="accent6"/>
            </a:fillRef>
            <a:effectRef idx="1">
              <a:schemeClr val="accent6"/>
            </a:effectRef>
            <a:fontRef idx="minor">
              <a:schemeClr val="dk1"/>
            </a:fontRef>
          </p:style>
          <p:txBody>
            <a:bodyPr wrap="none">
              <a:spAutoFit/>
            </a:bodyPr>
            <a:lstStyle/>
            <a:p>
              <a:pPr algn="ctr" eaLnBrk="0" hangingPunct="0"/>
              <a:r>
                <a:rPr lang="es-AR" sz="1600">
                  <a:solidFill>
                    <a:schemeClr val="tx1"/>
                  </a:solidFill>
                  <a:latin typeface="Arial" charset="0"/>
                </a:rPr>
                <a:t>h</a:t>
              </a:r>
              <a:endParaRPr lang="es-ES" sz="1600">
                <a:solidFill>
                  <a:schemeClr val="tx1"/>
                </a:solidFill>
                <a:latin typeface="Arial" charset="0"/>
              </a:endParaRPr>
            </a:p>
          </p:txBody>
        </p:sp>
      </p:grpSp>
      <p:grpSp>
        <p:nvGrpSpPr>
          <p:cNvPr id="14" name="Group 19"/>
          <p:cNvGrpSpPr>
            <a:grpSpLocks/>
          </p:cNvGrpSpPr>
          <p:nvPr/>
        </p:nvGrpSpPr>
        <p:grpSpPr bwMode="auto">
          <a:xfrm>
            <a:off x="7599362" y="3076575"/>
            <a:ext cx="568325" cy="476250"/>
            <a:chOff x="4233" y="1876"/>
            <a:chExt cx="358" cy="300"/>
          </a:xfrm>
        </p:grpSpPr>
        <p:sp>
          <p:nvSpPr>
            <p:cNvPr id="15" name="Line 20"/>
            <p:cNvSpPr>
              <a:spLocks noChangeShapeType="1"/>
            </p:cNvSpPr>
            <p:nvPr/>
          </p:nvSpPr>
          <p:spPr bwMode="auto">
            <a:xfrm>
              <a:off x="4410" y="1876"/>
              <a:ext cx="0" cy="87"/>
            </a:xfrm>
            <a:prstGeom prst="line">
              <a:avLst/>
            </a:prstGeom>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endParaRPr lang="es-AR">
                <a:solidFill>
                  <a:schemeClr val="tx1"/>
                </a:solidFill>
              </a:endParaRPr>
            </a:p>
          </p:txBody>
        </p:sp>
        <p:sp>
          <p:nvSpPr>
            <p:cNvPr id="16" name="Text Box 21"/>
            <p:cNvSpPr txBox="1">
              <a:spLocks noChangeArrowheads="1"/>
            </p:cNvSpPr>
            <p:nvPr/>
          </p:nvSpPr>
          <p:spPr bwMode="auto">
            <a:xfrm>
              <a:off x="4233" y="1964"/>
              <a:ext cx="358" cy="212"/>
            </a:xfrm>
            <a:prstGeom prst="rect">
              <a:avLst/>
            </a:prstGeom>
            <a:ln>
              <a:headEnd/>
              <a:tailEnd/>
            </a:ln>
            <a:extLst/>
          </p:spPr>
          <p:style>
            <a:lnRef idx="1">
              <a:schemeClr val="accent6"/>
            </a:lnRef>
            <a:fillRef idx="2">
              <a:schemeClr val="accent6"/>
            </a:fillRef>
            <a:effectRef idx="1">
              <a:schemeClr val="accent6"/>
            </a:effectRef>
            <a:fontRef idx="minor">
              <a:schemeClr val="dk1"/>
            </a:fontRef>
          </p:style>
          <p:txBody>
            <a:bodyPr wrap="none">
              <a:spAutoFit/>
            </a:bodyPr>
            <a:lstStyle/>
            <a:p>
              <a:pPr algn="ctr" eaLnBrk="0" hangingPunct="0"/>
              <a:r>
                <a:rPr lang="es-AR" sz="1600">
                  <a:solidFill>
                    <a:schemeClr val="tx1"/>
                  </a:solidFill>
                  <a:latin typeface="Arial" charset="0"/>
                </a:rPr>
                <a:t>sem</a:t>
              </a:r>
              <a:endParaRPr lang="es-ES" sz="1600">
                <a:solidFill>
                  <a:schemeClr val="tx1"/>
                </a:solidFill>
                <a:latin typeface="Arial" charset="0"/>
              </a:endParaRPr>
            </a:p>
          </p:txBody>
        </p:sp>
      </p:grpSp>
      <p:grpSp>
        <p:nvGrpSpPr>
          <p:cNvPr id="17" name="Group 22"/>
          <p:cNvGrpSpPr>
            <a:grpSpLocks/>
          </p:cNvGrpSpPr>
          <p:nvPr/>
        </p:nvGrpSpPr>
        <p:grpSpPr bwMode="auto">
          <a:xfrm>
            <a:off x="5103812" y="3067050"/>
            <a:ext cx="523875" cy="476250"/>
            <a:chOff x="4247" y="1876"/>
            <a:chExt cx="330" cy="300"/>
          </a:xfrm>
        </p:grpSpPr>
        <p:sp>
          <p:nvSpPr>
            <p:cNvPr id="18" name="Line 23"/>
            <p:cNvSpPr>
              <a:spLocks noChangeShapeType="1"/>
            </p:cNvSpPr>
            <p:nvPr/>
          </p:nvSpPr>
          <p:spPr bwMode="auto">
            <a:xfrm>
              <a:off x="4410" y="1876"/>
              <a:ext cx="0" cy="87"/>
            </a:xfrm>
            <a:prstGeom prst="line">
              <a:avLst/>
            </a:prstGeom>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endParaRPr lang="es-AR">
                <a:solidFill>
                  <a:schemeClr val="tx1"/>
                </a:solidFill>
              </a:endParaRPr>
            </a:p>
          </p:txBody>
        </p:sp>
        <p:sp>
          <p:nvSpPr>
            <p:cNvPr id="19" name="Text Box 24"/>
            <p:cNvSpPr txBox="1">
              <a:spLocks noChangeArrowheads="1"/>
            </p:cNvSpPr>
            <p:nvPr/>
          </p:nvSpPr>
          <p:spPr bwMode="auto">
            <a:xfrm>
              <a:off x="4247" y="1964"/>
              <a:ext cx="330" cy="212"/>
            </a:xfrm>
            <a:prstGeom prst="rect">
              <a:avLst/>
            </a:prstGeom>
            <a:ln>
              <a:headEnd/>
              <a:tailEnd/>
            </a:ln>
            <a:extLst/>
          </p:spPr>
          <p:style>
            <a:lnRef idx="1">
              <a:schemeClr val="accent6"/>
            </a:lnRef>
            <a:fillRef idx="2">
              <a:schemeClr val="accent6"/>
            </a:fillRef>
            <a:effectRef idx="1">
              <a:schemeClr val="accent6"/>
            </a:effectRef>
            <a:fontRef idx="minor">
              <a:schemeClr val="dk1"/>
            </a:fontRef>
          </p:style>
          <p:txBody>
            <a:bodyPr wrap="none">
              <a:spAutoFit/>
            </a:bodyPr>
            <a:lstStyle/>
            <a:p>
              <a:pPr algn="ctr" eaLnBrk="0" hangingPunct="0"/>
              <a:r>
                <a:rPr lang="es-AR" sz="1600" dirty="0" err="1">
                  <a:solidFill>
                    <a:schemeClr val="tx1"/>
                  </a:solidFill>
                  <a:latin typeface="Arial" charset="0"/>
                </a:rPr>
                <a:t>trim</a:t>
              </a:r>
              <a:endParaRPr lang="es-ES" sz="1600" dirty="0">
                <a:solidFill>
                  <a:schemeClr val="tx1"/>
                </a:solidFill>
                <a:latin typeface="Arial" charset="0"/>
              </a:endParaRPr>
            </a:p>
          </p:txBody>
        </p:sp>
      </p:grpSp>
      <p:grpSp>
        <p:nvGrpSpPr>
          <p:cNvPr id="20" name="Group 25"/>
          <p:cNvGrpSpPr>
            <a:grpSpLocks/>
          </p:cNvGrpSpPr>
          <p:nvPr/>
        </p:nvGrpSpPr>
        <p:grpSpPr bwMode="auto">
          <a:xfrm>
            <a:off x="2382837" y="3078163"/>
            <a:ext cx="1020763" cy="720725"/>
            <a:chOff x="4094" y="1876"/>
            <a:chExt cx="643" cy="454"/>
          </a:xfrm>
        </p:grpSpPr>
        <p:sp>
          <p:nvSpPr>
            <p:cNvPr id="21" name="Line 26"/>
            <p:cNvSpPr>
              <a:spLocks noChangeShapeType="1"/>
            </p:cNvSpPr>
            <p:nvPr/>
          </p:nvSpPr>
          <p:spPr bwMode="auto">
            <a:xfrm>
              <a:off x="4410" y="1876"/>
              <a:ext cx="0" cy="87"/>
            </a:xfrm>
            <a:prstGeom prst="line">
              <a:avLst/>
            </a:prstGeom>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endParaRPr lang="es-AR">
                <a:solidFill>
                  <a:schemeClr val="tx1"/>
                </a:solidFill>
              </a:endParaRPr>
            </a:p>
          </p:txBody>
        </p:sp>
        <p:sp>
          <p:nvSpPr>
            <p:cNvPr id="22" name="Text Box 27"/>
            <p:cNvSpPr txBox="1">
              <a:spLocks noChangeArrowheads="1"/>
            </p:cNvSpPr>
            <p:nvPr/>
          </p:nvSpPr>
          <p:spPr bwMode="auto">
            <a:xfrm>
              <a:off x="4094" y="1964"/>
              <a:ext cx="643" cy="366"/>
            </a:xfrm>
            <a:prstGeom prst="rect">
              <a:avLst/>
            </a:prstGeom>
            <a:solidFill>
              <a:schemeClr val="accent2">
                <a:lumMod val="40000"/>
                <a:lumOff val="60000"/>
              </a:schemeClr>
            </a:solidFill>
            <a:ln>
              <a:headEnd/>
              <a:tailEnd/>
            </a:ln>
            <a:extLst/>
          </p:spPr>
          <p:style>
            <a:lnRef idx="1">
              <a:schemeClr val="accent6"/>
            </a:lnRef>
            <a:fillRef idx="2">
              <a:schemeClr val="accent6"/>
            </a:fillRef>
            <a:effectRef idx="1">
              <a:schemeClr val="accent6"/>
            </a:effectRef>
            <a:fontRef idx="minor">
              <a:schemeClr val="dk1"/>
            </a:fontRef>
          </p:style>
          <p:txBody>
            <a:bodyPr wrap="none">
              <a:spAutoFit/>
            </a:bodyPr>
            <a:lstStyle/>
            <a:p>
              <a:pPr algn="ctr" eaLnBrk="0" hangingPunct="0"/>
              <a:r>
                <a:rPr lang="es-AR" sz="1600" dirty="0">
                  <a:solidFill>
                    <a:schemeClr val="tx1"/>
                  </a:solidFill>
                  <a:latin typeface="Arial" charset="0"/>
                </a:rPr>
                <a:t>semestre</a:t>
              </a:r>
            </a:p>
            <a:p>
              <a:pPr algn="ctr" eaLnBrk="0" hangingPunct="0"/>
              <a:r>
                <a:rPr lang="es-AR" sz="1600" dirty="0">
                  <a:solidFill>
                    <a:schemeClr val="tx1"/>
                  </a:solidFill>
                  <a:latin typeface="Arial" charset="0"/>
                </a:rPr>
                <a:t>&gt;año</a:t>
              </a:r>
              <a:endParaRPr lang="es-ES" sz="1600" dirty="0">
                <a:solidFill>
                  <a:schemeClr val="tx1"/>
                </a:solidFill>
                <a:latin typeface="Arial" charset="0"/>
              </a:endParaRPr>
            </a:p>
          </p:txBody>
        </p:sp>
      </p:grpSp>
      <p:grpSp>
        <p:nvGrpSpPr>
          <p:cNvPr id="23" name="Group 28"/>
          <p:cNvGrpSpPr>
            <a:grpSpLocks/>
          </p:cNvGrpSpPr>
          <p:nvPr/>
        </p:nvGrpSpPr>
        <p:grpSpPr bwMode="auto">
          <a:xfrm>
            <a:off x="9782175" y="3086100"/>
            <a:ext cx="409575" cy="476250"/>
            <a:chOff x="4282" y="1876"/>
            <a:chExt cx="258" cy="300"/>
          </a:xfrm>
          <a:solidFill>
            <a:schemeClr val="accent3"/>
          </a:solidFill>
        </p:grpSpPr>
        <p:sp>
          <p:nvSpPr>
            <p:cNvPr id="24" name="Line 29"/>
            <p:cNvSpPr>
              <a:spLocks noChangeShapeType="1"/>
            </p:cNvSpPr>
            <p:nvPr/>
          </p:nvSpPr>
          <p:spPr bwMode="auto">
            <a:xfrm>
              <a:off x="4410" y="1876"/>
              <a:ext cx="0" cy="87"/>
            </a:xfrm>
            <a:prstGeom prst="line">
              <a:avLst/>
            </a:prstGeom>
            <a:grpFill/>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endParaRPr lang="es-AR">
                <a:solidFill>
                  <a:schemeClr val="tx1"/>
                </a:solidFill>
              </a:endParaRPr>
            </a:p>
          </p:txBody>
        </p:sp>
        <p:sp>
          <p:nvSpPr>
            <p:cNvPr id="25" name="Text Box 30"/>
            <p:cNvSpPr txBox="1">
              <a:spLocks noChangeArrowheads="1"/>
            </p:cNvSpPr>
            <p:nvPr/>
          </p:nvSpPr>
          <p:spPr bwMode="auto">
            <a:xfrm>
              <a:off x="4282" y="1964"/>
              <a:ext cx="258" cy="212"/>
            </a:xfrm>
            <a:prstGeom prst="rect">
              <a:avLst/>
            </a:prstGeom>
            <a:grpFill/>
            <a:ln>
              <a:headEnd/>
              <a:tailEnd/>
            </a:ln>
            <a:extLst/>
          </p:spPr>
          <p:style>
            <a:lnRef idx="1">
              <a:schemeClr val="accent6"/>
            </a:lnRef>
            <a:fillRef idx="2">
              <a:schemeClr val="accent6"/>
            </a:fillRef>
            <a:effectRef idx="1">
              <a:schemeClr val="accent6"/>
            </a:effectRef>
            <a:fontRef idx="minor">
              <a:schemeClr val="dk1"/>
            </a:fontRef>
          </p:style>
          <p:txBody>
            <a:bodyPr wrap="none">
              <a:spAutoFit/>
            </a:bodyPr>
            <a:lstStyle/>
            <a:p>
              <a:pPr algn="ctr" eaLnBrk="0" hangingPunct="0"/>
              <a:r>
                <a:rPr lang="es-AR" sz="1600" dirty="0" err="1">
                  <a:solidFill>
                    <a:schemeClr val="tx1"/>
                  </a:solidFill>
                  <a:latin typeface="Arial" charset="0"/>
                </a:rPr>
                <a:t>op</a:t>
              </a:r>
              <a:endParaRPr lang="es-ES" sz="1600" dirty="0">
                <a:solidFill>
                  <a:schemeClr val="tx1"/>
                </a:solidFill>
                <a:latin typeface="Arial" charset="0"/>
              </a:endParaRPr>
            </a:p>
          </p:txBody>
        </p:sp>
      </p:grpSp>
      <p:grpSp>
        <p:nvGrpSpPr>
          <p:cNvPr id="26" name="Group 31"/>
          <p:cNvGrpSpPr>
            <a:grpSpLocks/>
          </p:cNvGrpSpPr>
          <p:nvPr/>
        </p:nvGrpSpPr>
        <p:grpSpPr bwMode="auto">
          <a:xfrm>
            <a:off x="10263187" y="3095625"/>
            <a:ext cx="409575" cy="476250"/>
            <a:chOff x="4282" y="1876"/>
            <a:chExt cx="258" cy="300"/>
          </a:xfrm>
          <a:solidFill>
            <a:schemeClr val="accent3"/>
          </a:solidFill>
        </p:grpSpPr>
        <p:sp>
          <p:nvSpPr>
            <p:cNvPr id="27" name="Line 32"/>
            <p:cNvSpPr>
              <a:spLocks noChangeShapeType="1"/>
            </p:cNvSpPr>
            <p:nvPr/>
          </p:nvSpPr>
          <p:spPr bwMode="auto">
            <a:xfrm>
              <a:off x="4410" y="1876"/>
              <a:ext cx="0" cy="87"/>
            </a:xfrm>
            <a:prstGeom prst="line">
              <a:avLst/>
            </a:prstGeom>
            <a:grpFill/>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endParaRPr lang="es-AR">
                <a:solidFill>
                  <a:schemeClr val="tx1"/>
                </a:solidFill>
              </a:endParaRPr>
            </a:p>
          </p:txBody>
        </p:sp>
        <p:sp>
          <p:nvSpPr>
            <p:cNvPr id="28" name="Text Box 33"/>
            <p:cNvSpPr txBox="1">
              <a:spLocks noChangeArrowheads="1"/>
            </p:cNvSpPr>
            <p:nvPr/>
          </p:nvSpPr>
          <p:spPr bwMode="auto">
            <a:xfrm>
              <a:off x="4282" y="1964"/>
              <a:ext cx="258" cy="212"/>
            </a:xfrm>
            <a:prstGeom prst="rect">
              <a:avLst/>
            </a:prstGeom>
            <a:grpFill/>
            <a:ln>
              <a:headEnd/>
              <a:tailEnd/>
            </a:ln>
            <a:extLst/>
          </p:spPr>
          <p:style>
            <a:lnRef idx="1">
              <a:schemeClr val="accent6"/>
            </a:lnRef>
            <a:fillRef idx="2">
              <a:schemeClr val="accent6"/>
            </a:fillRef>
            <a:effectRef idx="1">
              <a:schemeClr val="accent6"/>
            </a:effectRef>
            <a:fontRef idx="minor">
              <a:schemeClr val="dk1"/>
            </a:fontRef>
          </p:style>
          <p:txBody>
            <a:bodyPr wrap="none">
              <a:spAutoFit/>
            </a:bodyPr>
            <a:lstStyle/>
            <a:p>
              <a:pPr algn="ctr" eaLnBrk="0" hangingPunct="0"/>
              <a:r>
                <a:rPr lang="es-AR" sz="1600">
                  <a:solidFill>
                    <a:schemeClr val="tx1"/>
                  </a:solidFill>
                  <a:latin typeface="Arial" charset="0"/>
                </a:rPr>
                <a:t>po</a:t>
              </a:r>
              <a:endParaRPr lang="es-ES" sz="1600">
                <a:solidFill>
                  <a:schemeClr val="tx1"/>
                </a:solidFill>
                <a:latin typeface="Arial" charset="0"/>
              </a:endParaRPr>
            </a:p>
          </p:txBody>
        </p:sp>
      </p:grpSp>
      <p:sp>
        <p:nvSpPr>
          <p:cNvPr id="29" name="Line 37"/>
          <p:cNvSpPr>
            <a:spLocks noChangeShapeType="1"/>
          </p:cNvSpPr>
          <p:nvPr/>
        </p:nvSpPr>
        <p:spPr bwMode="auto">
          <a:xfrm flipH="1" flipV="1">
            <a:off x="2746375" y="1703388"/>
            <a:ext cx="7010400" cy="1268412"/>
          </a:xfrm>
          <a:prstGeom prst="line">
            <a:avLst/>
          </a:prstGeom>
          <a:noFill/>
          <a:ln w="57150">
            <a:solidFill>
              <a:srgbClr val="66FF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AR"/>
          </a:p>
        </p:txBody>
      </p:sp>
      <p:sp>
        <p:nvSpPr>
          <p:cNvPr id="30" name="Line 38"/>
          <p:cNvSpPr>
            <a:spLocks noChangeShapeType="1"/>
          </p:cNvSpPr>
          <p:nvPr/>
        </p:nvSpPr>
        <p:spPr bwMode="auto">
          <a:xfrm flipV="1">
            <a:off x="2806700" y="1722438"/>
            <a:ext cx="6970712" cy="1160462"/>
          </a:xfrm>
          <a:prstGeom prst="line">
            <a:avLst/>
          </a:prstGeom>
          <a:noFill/>
          <a:ln w="5715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AR"/>
          </a:p>
        </p:txBody>
      </p:sp>
      <p:sp>
        <p:nvSpPr>
          <p:cNvPr id="31" name="AutoShape 39"/>
          <p:cNvSpPr>
            <a:spLocks/>
          </p:cNvSpPr>
          <p:nvPr/>
        </p:nvSpPr>
        <p:spPr bwMode="auto">
          <a:xfrm>
            <a:off x="10863262" y="2022475"/>
            <a:ext cx="915988" cy="609600"/>
          </a:xfrm>
          <a:prstGeom prst="accentCallout2">
            <a:avLst>
              <a:gd name="adj1" fmla="val 18750"/>
              <a:gd name="adj2" fmla="val -8333"/>
              <a:gd name="adj3" fmla="val 18750"/>
              <a:gd name="adj4" fmla="val -76218"/>
              <a:gd name="adj5" fmla="val -16926"/>
              <a:gd name="adj6" fmla="val -170486"/>
            </a:avLst>
          </a:prstGeom>
          <a:noFill/>
          <a:ln w="3175">
            <a:solidFill>
              <a:srgbClr val="FF0000"/>
            </a:solidFill>
            <a:miter lim="800000"/>
            <a:headEnd/>
            <a:tailEnd/>
          </a:ln>
          <a:effectLst/>
          <a:extLst>
            <a:ext uri="{909E8E84-426E-40DD-AFC4-6F175D3DCCD1}">
              <a14:hiddenFill xmlns:a14="http://schemas.microsoft.com/office/drawing/2010/main">
                <a:solidFill>
                  <a:srgbClr val="FF66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eaLnBrk="0" hangingPunct="0"/>
            <a:r>
              <a:rPr lang="es-AR">
                <a:latin typeface="Arial" charset="0"/>
              </a:rPr>
              <a:t>Grado detalle</a:t>
            </a:r>
            <a:endParaRPr lang="es-ES">
              <a:latin typeface="Arial" charset="0"/>
            </a:endParaRPr>
          </a:p>
        </p:txBody>
      </p:sp>
      <p:sp>
        <p:nvSpPr>
          <p:cNvPr id="32" name="AutoShape 40"/>
          <p:cNvSpPr>
            <a:spLocks/>
          </p:cNvSpPr>
          <p:nvPr/>
        </p:nvSpPr>
        <p:spPr bwMode="auto">
          <a:xfrm>
            <a:off x="2068512" y="2259013"/>
            <a:ext cx="1770063" cy="234950"/>
          </a:xfrm>
          <a:prstGeom prst="accentCallout2">
            <a:avLst>
              <a:gd name="adj1" fmla="val 48648"/>
              <a:gd name="adj2" fmla="val 104306"/>
              <a:gd name="adj3" fmla="val 48648"/>
              <a:gd name="adj4" fmla="val 117130"/>
              <a:gd name="adj5" fmla="val -60810"/>
              <a:gd name="adj6" fmla="val 134889"/>
            </a:avLst>
          </a:prstGeom>
          <a:noFill/>
          <a:ln w="3175">
            <a:solidFill>
              <a:srgbClr val="66FFCC"/>
            </a:solidFill>
            <a:miter lim="800000"/>
            <a:headEnd/>
            <a:tailEnd/>
          </a:ln>
          <a:effectLst/>
          <a:extLst>
            <a:ext uri="{909E8E84-426E-40DD-AFC4-6F175D3DCCD1}">
              <a14:hiddenFill xmlns:a14="http://schemas.microsoft.com/office/drawing/2010/main">
                <a:solidFill>
                  <a:srgbClr val="FF6699"/>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eaLnBrk="0" hangingPunct="0"/>
            <a:r>
              <a:rPr lang="es-AR" dirty="0">
                <a:latin typeface="Arial" charset="0"/>
              </a:rPr>
              <a:t>Incertidumbre</a:t>
            </a:r>
            <a:endParaRPr lang="es-ES" dirty="0">
              <a:latin typeface="Arial" charset="0"/>
            </a:endParaRPr>
          </a:p>
        </p:txBody>
      </p:sp>
      <p:sp>
        <p:nvSpPr>
          <p:cNvPr id="33" name="Text Box 41"/>
          <p:cNvSpPr txBox="1">
            <a:spLocks noChangeArrowheads="1"/>
          </p:cNvSpPr>
          <p:nvPr/>
        </p:nvSpPr>
        <p:spPr bwMode="auto">
          <a:xfrm>
            <a:off x="6856412" y="4206875"/>
            <a:ext cx="15382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s-AR" sz="1600" dirty="0">
                <a:latin typeface="Arial" charset="0"/>
              </a:rPr>
              <a:t>Despacho TV</a:t>
            </a:r>
            <a:endParaRPr lang="es-ES" sz="1600" dirty="0">
              <a:latin typeface="Arial" charset="0"/>
            </a:endParaRPr>
          </a:p>
        </p:txBody>
      </p:sp>
      <p:sp>
        <p:nvSpPr>
          <p:cNvPr id="34" name="Text Box 42"/>
          <p:cNvSpPr txBox="1">
            <a:spLocks noChangeArrowheads="1"/>
          </p:cNvSpPr>
          <p:nvPr/>
        </p:nvSpPr>
        <p:spPr bwMode="auto">
          <a:xfrm>
            <a:off x="6808787" y="3827463"/>
            <a:ext cx="165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s-AR" b="1">
                <a:latin typeface="Arial" charset="0"/>
              </a:rPr>
              <a:t>Semanal</a:t>
            </a:r>
            <a:endParaRPr lang="es-ES" b="1">
              <a:latin typeface="Arial" charset="0"/>
            </a:endParaRPr>
          </a:p>
        </p:txBody>
      </p:sp>
      <p:sp>
        <p:nvSpPr>
          <p:cNvPr id="35" name="Text Box 43"/>
          <p:cNvSpPr txBox="1">
            <a:spLocks noChangeArrowheads="1"/>
          </p:cNvSpPr>
          <p:nvPr/>
        </p:nvSpPr>
        <p:spPr bwMode="auto">
          <a:xfrm>
            <a:off x="6451600" y="4694238"/>
            <a:ext cx="21907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s-AR" sz="1600" dirty="0">
                <a:latin typeface="Arial" charset="0"/>
              </a:rPr>
              <a:t>Energía Hidráulica</a:t>
            </a:r>
            <a:endParaRPr lang="es-ES" sz="1600" dirty="0">
              <a:latin typeface="Arial" charset="0"/>
            </a:endParaRPr>
          </a:p>
        </p:txBody>
      </p:sp>
      <p:sp>
        <p:nvSpPr>
          <p:cNvPr id="36" name="Text Box 44"/>
          <p:cNvSpPr txBox="1">
            <a:spLocks noChangeArrowheads="1"/>
          </p:cNvSpPr>
          <p:nvPr/>
        </p:nvSpPr>
        <p:spPr bwMode="auto">
          <a:xfrm>
            <a:off x="4373562" y="4314825"/>
            <a:ext cx="1817688"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s-AR" sz="1600" dirty="0">
                <a:latin typeface="Arial" charset="0"/>
              </a:rPr>
              <a:t>Evaluación global Abastecimiento</a:t>
            </a:r>
            <a:endParaRPr lang="es-ES" sz="1600" dirty="0">
              <a:latin typeface="Arial" charset="0"/>
            </a:endParaRPr>
          </a:p>
        </p:txBody>
      </p:sp>
      <p:sp>
        <p:nvSpPr>
          <p:cNvPr id="37" name="Text Box 45"/>
          <p:cNvSpPr txBox="1">
            <a:spLocks noChangeArrowheads="1"/>
          </p:cNvSpPr>
          <p:nvPr/>
        </p:nvSpPr>
        <p:spPr bwMode="auto">
          <a:xfrm>
            <a:off x="4545012" y="3798888"/>
            <a:ext cx="165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s-AR" b="1" dirty="0">
                <a:latin typeface="Arial" charset="0"/>
              </a:rPr>
              <a:t>14</a:t>
            </a:r>
            <a:r>
              <a:rPr lang="es-AR" dirty="0">
                <a:latin typeface="Arial" charset="0"/>
              </a:rPr>
              <a:t> </a:t>
            </a:r>
            <a:r>
              <a:rPr lang="es-AR" b="1" dirty="0">
                <a:latin typeface="Arial" charset="0"/>
              </a:rPr>
              <a:t>semanas</a:t>
            </a:r>
            <a:endParaRPr lang="es-ES" b="1" dirty="0">
              <a:latin typeface="Arial" charset="0"/>
            </a:endParaRPr>
          </a:p>
        </p:txBody>
      </p:sp>
      <p:sp>
        <p:nvSpPr>
          <p:cNvPr id="38" name="Text Box 46"/>
          <p:cNvSpPr txBox="1">
            <a:spLocks noChangeArrowheads="1"/>
          </p:cNvSpPr>
          <p:nvPr/>
        </p:nvSpPr>
        <p:spPr bwMode="auto">
          <a:xfrm>
            <a:off x="4570412" y="4956175"/>
            <a:ext cx="1484313"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s-AR" sz="1600" dirty="0" err="1">
                <a:latin typeface="Arial" charset="0"/>
              </a:rPr>
              <a:t>Ev</a:t>
            </a:r>
            <a:r>
              <a:rPr lang="es-AR" sz="1600" dirty="0">
                <a:latin typeface="Arial" charset="0"/>
              </a:rPr>
              <a:t>. Embalses</a:t>
            </a:r>
          </a:p>
          <a:p>
            <a:pPr algn="ctr" eaLnBrk="0" hangingPunct="0">
              <a:spcBef>
                <a:spcPct val="50000"/>
              </a:spcBef>
            </a:pPr>
            <a:r>
              <a:rPr lang="es-AR" sz="1600" dirty="0">
                <a:latin typeface="Arial" charset="0"/>
              </a:rPr>
              <a:t>Uso y Stock FO / GO</a:t>
            </a:r>
          </a:p>
          <a:p>
            <a:pPr algn="ctr" eaLnBrk="0" hangingPunct="0">
              <a:spcBef>
                <a:spcPct val="50000"/>
              </a:spcBef>
            </a:pPr>
            <a:r>
              <a:rPr lang="es-AR" sz="1600" dirty="0">
                <a:latin typeface="Arial" charset="0"/>
              </a:rPr>
              <a:t>Gas adicional</a:t>
            </a:r>
          </a:p>
        </p:txBody>
      </p:sp>
      <p:sp>
        <p:nvSpPr>
          <p:cNvPr id="39" name="Text Box 47"/>
          <p:cNvSpPr txBox="1">
            <a:spLocks noChangeArrowheads="1"/>
          </p:cNvSpPr>
          <p:nvPr/>
        </p:nvSpPr>
        <p:spPr bwMode="auto">
          <a:xfrm>
            <a:off x="2216150" y="4333875"/>
            <a:ext cx="1670050" cy="94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s-AR" sz="1600" dirty="0">
                <a:latin typeface="Arial" charset="0"/>
              </a:rPr>
              <a:t>Precios Futuros</a:t>
            </a:r>
          </a:p>
          <a:p>
            <a:pPr algn="ctr" eaLnBrk="0" hangingPunct="0">
              <a:spcBef>
                <a:spcPct val="50000"/>
              </a:spcBef>
            </a:pPr>
            <a:r>
              <a:rPr lang="es-AR" sz="1600" dirty="0">
                <a:latin typeface="Arial" charset="0"/>
              </a:rPr>
              <a:t>Planificación Recursos</a:t>
            </a:r>
            <a:endParaRPr lang="es-ES" sz="1600" dirty="0">
              <a:latin typeface="Arial" charset="0"/>
            </a:endParaRPr>
          </a:p>
        </p:txBody>
      </p:sp>
      <p:sp>
        <p:nvSpPr>
          <p:cNvPr id="40" name="Text Box 48"/>
          <p:cNvSpPr txBox="1">
            <a:spLocks noChangeArrowheads="1"/>
          </p:cNvSpPr>
          <p:nvPr/>
        </p:nvSpPr>
        <p:spPr bwMode="auto">
          <a:xfrm>
            <a:off x="2219325" y="3835400"/>
            <a:ext cx="20748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s-AR" b="1">
                <a:latin typeface="Arial" charset="0"/>
              </a:rPr>
              <a:t>OSCAR/MARGO</a:t>
            </a:r>
            <a:endParaRPr lang="es-ES" b="1">
              <a:latin typeface="Arial" charset="0"/>
            </a:endParaRPr>
          </a:p>
        </p:txBody>
      </p:sp>
      <p:sp>
        <p:nvSpPr>
          <p:cNvPr id="41" name="Text Box 50"/>
          <p:cNvSpPr txBox="1">
            <a:spLocks noChangeArrowheads="1"/>
          </p:cNvSpPr>
          <p:nvPr/>
        </p:nvSpPr>
        <p:spPr bwMode="auto">
          <a:xfrm>
            <a:off x="9140825" y="4216400"/>
            <a:ext cx="1606550" cy="168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s-AR" sz="1600" dirty="0" err="1">
                <a:latin typeface="Arial" charset="0"/>
              </a:rPr>
              <a:t>Maq</a:t>
            </a:r>
            <a:r>
              <a:rPr lang="es-AR" sz="1600" dirty="0">
                <a:latin typeface="Arial" charset="0"/>
              </a:rPr>
              <a:t>. </a:t>
            </a:r>
            <a:r>
              <a:rPr lang="es-AR" sz="1600" dirty="0" err="1">
                <a:latin typeface="Arial" charset="0"/>
              </a:rPr>
              <a:t>Tér</a:t>
            </a:r>
            <a:endParaRPr lang="es-AR" sz="1600" dirty="0">
              <a:latin typeface="Arial" charset="0"/>
            </a:endParaRPr>
          </a:p>
          <a:p>
            <a:pPr algn="ctr" eaLnBrk="0" hangingPunct="0">
              <a:spcBef>
                <a:spcPct val="50000"/>
              </a:spcBef>
            </a:pPr>
            <a:r>
              <a:rPr lang="es-AR" sz="1600" dirty="0" err="1">
                <a:latin typeface="Arial" charset="0"/>
              </a:rPr>
              <a:t>Maq</a:t>
            </a:r>
            <a:r>
              <a:rPr lang="es-AR" sz="1600" dirty="0">
                <a:latin typeface="Arial" charset="0"/>
              </a:rPr>
              <a:t>. </a:t>
            </a:r>
            <a:r>
              <a:rPr lang="es-AR" sz="1600" dirty="0" err="1">
                <a:latin typeface="Arial" charset="0"/>
              </a:rPr>
              <a:t>Hid</a:t>
            </a:r>
            <a:r>
              <a:rPr lang="es-AR" sz="1600" dirty="0">
                <a:latin typeface="Arial" charset="0"/>
              </a:rPr>
              <a:t>.</a:t>
            </a:r>
          </a:p>
          <a:p>
            <a:pPr algn="ctr" eaLnBrk="0" hangingPunct="0">
              <a:spcBef>
                <a:spcPct val="50000"/>
              </a:spcBef>
            </a:pPr>
            <a:r>
              <a:rPr lang="es-AR" sz="1600" dirty="0">
                <a:latin typeface="Arial" charset="0"/>
              </a:rPr>
              <a:t>Restricciones operativas</a:t>
            </a:r>
          </a:p>
          <a:p>
            <a:pPr algn="ctr" eaLnBrk="0" hangingPunct="0">
              <a:spcBef>
                <a:spcPct val="50000"/>
              </a:spcBef>
            </a:pPr>
            <a:r>
              <a:rPr lang="es-AR" sz="1600" dirty="0">
                <a:latin typeface="Arial" charset="0"/>
              </a:rPr>
              <a:t>Red</a:t>
            </a:r>
            <a:endParaRPr lang="es-ES" sz="1600" dirty="0">
              <a:latin typeface="Arial" charset="0"/>
            </a:endParaRPr>
          </a:p>
        </p:txBody>
      </p:sp>
      <p:sp>
        <p:nvSpPr>
          <p:cNvPr id="42" name="Text Box 51"/>
          <p:cNvSpPr txBox="1">
            <a:spLocks noChangeArrowheads="1"/>
          </p:cNvSpPr>
          <p:nvPr/>
        </p:nvSpPr>
        <p:spPr bwMode="auto">
          <a:xfrm>
            <a:off x="8367712" y="3798888"/>
            <a:ext cx="165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s-AR" b="1">
                <a:latin typeface="Arial" charset="0"/>
              </a:rPr>
              <a:t>Diario</a:t>
            </a:r>
            <a:endParaRPr lang="es-ES" b="1">
              <a:latin typeface="Arial" charset="0"/>
            </a:endParaRPr>
          </a:p>
        </p:txBody>
      </p:sp>
      <p:sp>
        <p:nvSpPr>
          <p:cNvPr id="43" name="Text Box 53"/>
          <p:cNvSpPr txBox="1">
            <a:spLocks noChangeArrowheads="1"/>
          </p:cNvSpPr>
          <p:nvPr/>
        </p:nvSpPr>
        <p:spPr bwMode="auto">
          <a:xfrm>
            <a:off x="9550400" y="3827463"/>
            <a:ext cx="1651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50000"/>
              </a:spcBef>
            </a:pPr>
            <a:r>
              <a:rPr lang="es-AR" b="1" dirty="0" err="1">
                <a:latin typeface="Arial" charset="0"/>
              </a:rPr>
              <a:t>Redespacho</a:t>
            </a:r>
            <a:endParaRPr lang="es-ES" b="1" dirty="0">
              <a:latin typeface="Arial" charset="0"/>
            </a:endParaRPr>
          </a:p>
        </p:txBody>
      </p:sp>
      <p:pic>
        <p:nvPicPr>
          <p:cNvPr id="44" name="4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3697734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0" y="614716"/>
            <a:ext cx="10765227" cy="1108445"/>
          </a:xfrm>
        </p:spPr>
        <p:txBody>
          <a:bodyPr>
            <a:normAutofit fontScale="90000"/>
          </a:bodyPr>
          <a:lstStyle/>
          <a:p>
            <a:r>
              <a:rPr lang="es-AR" dirty="0"/>
              <a:t>Modelado de la generación Renovables en el modelo OSCAR-MARGO (Mediano y largo plazo)</a:t>
            </a:r>
            <a:br>
              <a:rPr lang="es-AR" dirty="0"/>
            </a:br>
            <a:r>
              <a:rPr lang="es-AR" dirty="0"/>
              <a:t/>
            </a:r>
            <a:br>
              <a:rPr lang="es-AR" dirty="0"/>
            </a:br>
            <a:endParaRPr lang="es-AR" dirty="0"/>
          </a:p>
        </p:txBody>
      </p:sp>
      <p:sp>
        <p:nvSpPr>
          <p:cNvPr id="6" name="Rectangle 30"/>
          <p:cNvSpPr>
            <a:spLocks noChangeArrowheads="1"/>
          </p:cNvSpPr>
          <p:nvPr/>
        </p:nvSpPr>
        <p:spPr bwMode="auto">
          <a:xfrm>
            <a:off x="178086" y="1597554"/>
            <a:ext cx="11800554" cy="474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488" tIns="44450" rIns="90488" bIns="44450">
            <a:spAutoFit/>
          </a:bodyPr>
          <a:lstStyle/>
          <a:p>
            <a:pPr marL="285750" indent="-285750" algn="just">
              <a:spcBef>
                <a:spcPct val="20000"/>
              </a:spcBef>
              <a:buFont typeface="Arial" panose="020B0604020202020204" pitchFamily="34" charset="0"/>
              <a:buChar char="•"/>
            </a:pPr>
            <a:r>
              <a:rPr lang="es-ES_tradnl" sz="2400" dirty="0" smtClean="0"/>
              <a:t>Para </a:t>
            </a:r>
            <a:r>
              <a:rPr lang="es-ES_tradnl" sz="2400" dirty="0"/>
              <a:t>el </a:t>
            </a:r>
            <a:r>
              <a:rPr lang="es-ES_tradnl" sz="2400" dirty="0" smtClean="0"/>
              <a:t>modelado </a:t>
            </a:r>
            <a:r>
              <a:rPr lang="es-ES_tradnl" sz="2400" dirty="0"/>
              <a:t>se trata de tener en cuenta algunas de las particularidades de estas fuentes, como por ejemplo  la oferta  </a:t>
            </a:r>
            <a:r>
              <a:rPr lang="es-ES_tradnl" sz="2400" dirty="0" smtClean="0"/>
              <a:t>«solo diurna» </a:t>
            </a:r>
            <a:r>
              <a:rPr lang="es-ES_tradnl" sz="2400" dirty="0"/>
              <a:t>de la generación solar,  la alternancia del recurso eólico, etc</a:t>
            </a:r>
            <a:r>
              <a:rPr lang="es-ES_tradnl" sz="2400" dirty="0" smtClean="0"/>
              <a:t>.</a:t>
            </a:r>
            <a:endParaRPr lang="es-ES_tradnl" sz="2400" dirty="0"/>
          </a:p>
          <a:p>
            <a:pPr marL="285750" indent="-285750" algn="just">
              <a:spcBef>
                <a:spcPct val="20000"/>
              </a:spcBef>
              <a:buFont typeface="Arial" panose="020B0604020202020204" pitchFamily="34" charset="0"/>
              <a:buChar char="•"/>
            </a:pPr>
            <a:r>
              <a:rPr lang="es-ES_tradnl" sz="2400" dirty="0"/>
              <a:t>El Margo abastece una monótona semanal,  en la cual cada banda horaria tiene asociada un conjunto de horas de las 168 horas semanales, se agrupa la oferta de generación renovable de ese conjunto de horas y se pone disponible en la banda  correspondiente.</a:t>
            </a:r>
          </a:p>
          <a:p>
            <a:pPr marL="285750" indent="-285750" algn="just">
              <a:spcBef>
                <a:spcPct val="20000"/>
              </a:spcBef>
              <a:buFont typeface="Arial" panose="020B0604020202020204" pitchFamily="34" charset="0"/>
              <a:buChar char="•"/>
            </a:pPr>
            <a:r>
              <a:rPr lang="es-ES_tradnl" sz="2400" dirty="0" smtClean="0"/>
              <a:t>En líneas generales se trata de mantener la simultaneidad del requerimiento de la demanda con la oferta de las fuentes renovables dada la falta de capacidad de acumulación / regulación de dicho recurso. </a:t>
            </a:r>
          </a:p>
          <a:p>
            <a:pPr marL="285750" indent="-285750" algn="just">
              <a:spcBef>
                <a:spcPct val="20000"/>
              </a:spcBef>
              <a:buFont typeface="Arial" panose="020B0604020202020204" pitchFamily="34" charset="0"/>
              <a:buChar char="•"/>
            </a:pPr>
            <a:r>
              <a:rPr lang="es-MX" sz="2400" dirty="0" smtClean="0"/>
              <a:t>Dentro </a:t>
            </a:r>
            <a:r>
              <a:rPr lang="es-MX" sz="2400" dirty="0"/>
              <a:t>del Margo se incorpora  </a:t>
            </a:r>
            <a:r>
              <a:rPr lang="es-MX" sz="2400" dirty="0" smtClean="0"/>
              <a:t>el módulo GENEO </a:t>
            </a:r>
            <a:r>
              <a:rPr lang="es-MX" sz="2400" dirty="0"/>
              <a:t>para el </a:t>
            </a:r>
            <a:r>
              <a:rPr lang="es-MX" sz="2400" dirty="0" smtClean="0"/>
              <a:t>modelado </a:t>
            </a:r>
            <a:r>
              <a:rPr lang="es-MX" sz="2400" dirty="0"/>
              <a:t>de fuentes renovables, de forma  de diferenciarla de la generación térmica e hidráulica.</a:t>
            </a:r>
            <a:endParaRPr lang="es-ES_tradnl" sz="2400" dirty="0"/>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5227" y="304800"/>
            <a:ext cx="1062579" cy="1004048"/>
          </a:xfrm>
          <a:prstGeom prst="rect">
            <a:avLst/>
          </a:prstGeom>
        </p:spPr>
      </p:pic>
    </p:spTree>
    <p:extLst>
      <p:ext uri="{BB962C8B-B14F-4D97-AF65-F5344CB8AC3E}">
        <p14:creationId xmlns:p14="http://schemas.microsoft.com/office/powerpoint/2010/main" val="23326575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adrícul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uadrícula">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Cuadrícula">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1290</TotalTime>
  <Words>1102</Words>
  <Application>Microsoft Office PowerPoint</Application>
  <PresentationFormat>Personalizado</PresentationFormat>
  <Paragraphs>183</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Cuadrícula</vt:lpstr>
      <vt:lpstr>CAMMESA: Visión y líneas de desarrollo en renovables, sistemas de pronósticos y modelado de corto y mediano plazo.</vt:lpstr>
      <vt:lpstr>Resumen</vt:lpstr>
      <vt:lpstr>Generación renovable: estado de situación</vt:lpstr>
      <vt:lpstr>Generación renovable: estado de situación</vt:lpstr>
      <vt:lpstr>RenovAr (2016)</vt:lpstr>
      <vt:lpstr>RenovAr (2016)</vt:lpstr>
      <vt:lpstr>RenovAr (2016)</vt:lpstr>
      <vt:lpstr>Planificación – Operación</vt:lpstr>
      <vt:lpstr>Modelado de la generación Renovables en el modelo OSCAR-MARGO (Mediano y largo plazo)  </vt:lpstr>
      <vt:lpstr>Presentación de PowerPoint</vt:lpstr>
      <vt:lpstr>Presentación de PowerPoint</vt:lpstr>
      <vt:lpstr>Modelo corto plazo</vt:lpstr>
      <vt:lpstr>Modelo corto plAzo</vt:lpstr>
      <vt:lpstr>Objetivos CAMMESA</vt:lpstr>
      <vt:lpstr>Convenio Específico de I+D CONICET(CIMA) - CAMMESA</vt:lpstr>
      <vt:lpstr>Implementación en la Programación de Corto plazo y Operación del SADI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CAMMESA: Visión y líneas de desarrollo en renovables, sistemas de pronósticos y modelado de corto y mediano plazo.</dc:title>
  <dc:creator>Jaime Lisnovetzky</dc:creator>
  <cp:lastModifiedBy>Jaime Lisnovetzky</cp:lastModifiedBy>
  <cp:revision>30</cp:revision>
  <dcterms:created xsi:type="dcterms:W3CDTF">2016-08-02T23:12:08Z</dcterms:created>
  <dcterms:modified xsi:type="dcterms:W3CDTF">2016-08-08T21:53:55Z</dcterms:modified>
</cp:coreProperties>
</file>