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308" r:id="rId4"/>
    <p:sldId id="312" r:id="rId5"/>
    <p:sldId id="313" r:id="rId6"/>
    <p:sldId id="305" r:id="rId7"/>
    <p:sldId id="306" r:id="rId8"/>
    <p:sldId id="307" r:id="rId9"/>
    <p:sldId id="303" r:id="rId10"/>
    <p:sldId id="322" r:id="rId11"/>
    <p:sldId id="315" r:id="rId12"/>
    <p:sldId id="316" r:id="rId13"/>
    <p:sldId id="302" r:id="rId14"/>
    <p:sldId id="317" r:id="rId15"/>
    <p:sldId id="319" r:id="rId16"/>
    <p:sldId id="320" r:id="rId17"/>
    <p:sldId id="311" r:id="rId18"/>
    <p:sldId id="310" r:id="rId19"/>
    <p:sldId id="309" r:id="rId20"/>
    <p:sldId id="323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8637-8AE5-4B52-86F9-D7B7BACADE8F}" type="datetimeFigureOut">
              <a:rPr lang="es-ES" smtClean="0"/>
              <a:t>04/08/2016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D26B-A7B8-4293-9E31-55EF8A7696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03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D26B-A7B8-4293-9E31-55EF8A76967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2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4FB6F3-CE2D-47D3-84D8-67E421871EA2}" type="datetime1">
              <a:rPr lang="es-ES" smtClean="0"/>
              <a:t>04/08/2016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81ECB-BB14-4276-8EBC-23C2AC1C4F87}" type="datetime1">
              <a:rPr lang="es-ES" smtClean="0"/>
              <a:t>04/08/2016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C6D8A3-1C6B-4B34-88CC-B16E62E33CFA}" type="datetime1">
              <a:rPr lang="es-ES" smtClean="0"/>
              <a:t>04/08/2016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B283C-E22F-485D-AA8C-721A0412EA9F}" type="datetime1">
              <a:rPr lang="es-ES" smtClean="0"/>
              <a:t>04/08/2016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5EF6D-0814-472A-A2BC-1167BDEA13A3}" type="datetime1">
              <a:rPr lang="es-ES" smtClean="0"/>
              <a:t>04/08/2016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A782-2AAB-4761-B564-7A22F1363F4F}" type="datetime1">
              <a:rPr lang="es-ES" smtClean="0"/>
              <a:t>04/08/2016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DA65F-6A05-488C-A91F-C606CA41BAAC}" type="datetime1">
              <a:rPr lang="es-ES" smtClean="0"/>
              <a:t>04/08/2016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54F9-F05E-4605-B49F-D64E7FD7AF58}" type="datetime1">
              <a:rPr lang="es-ES" smtClean="0"/>
              <a:t>04/08/2016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D62C6-3AF7-4DE9-8398-38CB65519838}" type="datetime1">
              <a:rPr lang="es-ES" smtClean="0"/>
              <a:t>04/08/2016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601342-930D-4480-A608-EBC09629D386}" type="datetime1">
              <a:rPr lang="es-ES" smtClean="0"/>
              <a:t>04/08/2016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13A3F-1D7A-42B3-BEDA-F55B2737D507}" type="datetime1">
              <a:rPr lang="es-ES" smtClean="0"/>
              <a:t>04/08/2016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59F6F2-2719-4567-AF6E-0AA237ACB829}" type="datetime1">
              <a:rPr lang="es-ES" smtClean="0"/>
              <a:t>04/08/2016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27566"/>
            <a:ext cx="7772400" cy="216958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Análisis de producción eólica en función de variables meteorológicas medidas y pronosticadas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23072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</a:t>
            </a:fld>
            <a:endParaRPr lang="es-ES"/>
          </a:p>
        </p:txBody>
      </p:sp>
      <p:pic>
        <p:nvPicPr>
          <p:cNvPr id="4" name="Picture 2" descr="logoad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252"/>
            <a:ext cx="16065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Filtrado </a:t>
            </a:r>
            <a:r>
              <a:rPr lang="es-ES" sz="4000" dirty="0" smtClean="0"/>
              <a:t>espacial de la velocidad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sym typeface="Wingdings" panose="05000000000000000000" pitchFamily="2" charset="2"/>
              </a:rPr>
              <a:t> </a:t>
            </a:r>
            <a:r>
              <a:rPr lang="es-MX" dirty="0" smtClean="0"/>
              <a:t>Conclusión 2 </a:t>
            </a:r>
            <a:r>
              <a:rPr lang="es-MX" dirty="0" smtClean="0"/>
              <a:t>– limitaciones MET 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endParaRPr lang="es-MX" sz="2800" dirty="0" smtClean="0"/>
          </a:p>
          <a:p>
            <a:endParaRPr lang="es-MX" sz="2800" dirty="0"/>
          </a:p>
          <a:p>
            <a:r>
              <a:rPr lang="es-MX" sz="2800" dirty="0" smtClean="0"/>
              <a:t>La velocidad medida en MET puede ser un indicador muy pobre de la velocidad realmente vista por los </a:t>
            </a:r>
            <a:r>
              <a:rPr lang="es-MX" sz="2800" dirty="0" err="1" smtClean="0"/>
              <a:t>Ags</a:t>
            </a:r>
            <a:r>
              <a:rPr lang="es-MX" sz="2800" dirty="0" smtClean="0"/>
              <a:t>, incluso en direcciones no afectadas por estelas.</a:t>
            </a: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42419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11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700" dirty="0"/>
              <a:t>Filtrado dinámico</a:t>
            </a:r>
            <a:endParaRPr lang="es-UY" sz="37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72395"/>
            <a:ext cx="5091429" cy="31529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40768"/>
            <a:ext cx="4356388" cy="308515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79512" y="1340768"/>
            <a:ext cx="4536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200" dirty="0"/>
              <a:t>Procesos con muy alta </a:t>
            </a:r>
            <a:r>
              <a:rPr lang="es-UY" sz="2200" dirty="0" smtClean="0"/>
              <a:t>inercia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/>
              <a:t>R</a:t>
            </a:r>
            <a:r>
              <a:rPr lang="es-MX" sz="2200" dirty="0" smtClean="0"/>
              <a:t>educción del error en las potencias estimadas (CEGH) es muy significativa si se agrega información del paso anterior. </a:t>
            </a:r>
            <a:endParaRPr lang="es-UY" sz="2200" dirty="0"/>
          </a:p>
        </p:txBody>
      </p:sp>
      <p:sp>
        <p:nvSpPr>
          <p:cNvPr id="12" name="Rectángulo 11"/>
          <p:cNvSpPr/>
          <p:nvPr/>
        </p:nvSpPr>
        <p:spPr>
          <a:xfrm>
            <a:off x="5508104" y="4329678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Representación de la dinámica:</a:t>
            </a:r>
          </a:p>
          <a:p>
            <a:endParaRPr lang="es-MX" sz="1200" dirty="0" smtClean="0"/>
          </a:p>
          <a:p>
            <a:r>
              <a:rPr lang="es-MX" dirty="0" smtClean="0"/>
              <a:t>Paso horario: </a:t>
            </a:r>
          </a:p>
          <a:p>
            <a:r>
              <a:rPr lang="es-MX" dirty="0" smtClean="0"/>
              <a:t>0.6*</a:t>
            </a:r>
            <a:r>
              <a:rPr lang="es-MX" dirty="0" err="1" smtClean="0"/>
              <a:t>vel</a:t>
            </a:r>
            <a:r>
              <a:rPr lang="es-MX" dirty="0" smtClean="0"/>
              <a:t> (t) + 0.4*</a:t>
            </a:r>
            <a:r>
              <a:rPr lang="es-MX" dirty="0" err="1" smtClean="0"/>
              <a:t>pot</a:t>
            </a:r>
            <a:r>
              <a:rPr lang="es-MX" dirty="0" smtClean="0"/>
              <a:t>(t-1)</a:t>
            </a:r>
          </a:p>
          <a:p>
            <a:endParaRPr lang="es-MX" sz="1200" dirty="0" smtClean="0"/>
          </a:p>
          <a:p>
            <a:r>
              <a:rPr lang="es-MX" dirty="0" smtClean="0"/>
              <a:t>Paso 10min: </a:t>
            </a:r>
          </a:p>
          <a:p>
            <a:r>
              <a:rPr lang="es-MX" dirty="0" smtClean="0"/>
              <a:t>0.2*</a:t>
            </a:r>
            <a:r>
              <a:rPr lang="es-MX" dirty="0" err="1" smtClean="0"/>
              <a:t>vel</a:t>
            </a:r>
            <a:r>
              <a:rPr lang="es-MX" dirty="0" smtClean="0"/>
              <a:t> </a:t>
            </a:r>
            <a:r>
              <a:rPr lang="es-MX" dirty="0"/>
              <a:t>(t) + </a:t>
            </a:r>
            <a:r>
              <a:rPr lang="es-MX" dirty="0" smtClean="0"/>
              <a:t>0.8*</a:t>
            </a:r>
            <a:r>
              <a:rPr lang="es-MX" dirty="0" err="1" smtClean="0"/>
              <a:t>pot</a:t>
            </a:r>
            <a:r>
              <a:rPr lang="es-MX" dirty="0" smtClean="0"/>
              <a:t>(t-1</a:t>
            </a:r>
            <a:r>
              <a:rPr lang="es-MX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625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Filtrado dinámico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sym typeface="Wingdings" panose="05000000000000000000" pitchFamily="2" charset="2"/>
              </a:rPr>
              <a:t> </a:t>
            </a:r>
            <a:r>
              <a:rPr lang="es-MX" dirty="0" smtClean="0"/>
              <a:t>Conclusión </a:t>
            </a:r>
            <a:r>
              <a:rPr lang="es-MX" dirty="0" smtClean="0"/>
              <a:t>3 </a:t>
            </a:r>
            <a:r>
              <a:rPr lang="es-MX" dirty="0" smtClean="0"/>
              <a:t>– memoria CP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Fuerte incidencia en los resultados del modelo de la memoria de corto plazo de la potencia</a:t>
            </a:r>
          </a:p>
          <a:p>
            <a:endParaRPr lang="es-MX" sz="2800" dirty="0" smtClean="0"/>
          </a:p>
          <a:p>
            <a:r>
              <a:rPr lang="es-MX" sz="2800" dirty="0" smtClean="0"/>
              <a:t>Mejoras </a:t>
            </a:r>
            <a:r>
              <a:rPr lang="es-MX" sz="2800" dirty="0" err="1" smtClean="0"/>
              <a:t>ADME_WindSim</a:t>
            </a:r>
            <a:r>
              <a:rPr lang="es-MX" sz="2800" dirty="0" smtClean="0"/>
              <a:t>:</a:t>
            </a:r>
          </a:p>
          <a:p>
            <a:pPr lvl="1"/>
            <a:r>
              <a:rPr lang="es-MX" sz="2400" dirty="0" smtClean="0"/>
              <a:t>Introducción del filtrado dinámico de velocidad y potencia según paso de tiempo correspondiente</a:t>
            </a:r>
          </a:p>
          <a:p>
            <a:pPr lvl="1"/>
            <a:r>
              <a:rPr lang="es-MX" sz="2400" dirty="0" smtClean="0"/>
              <a:t>Para pronósticos es muy importante la realimentación de corto plazo con la potencia real (observar menor covarianza </a:t>
            </a:r>
            <a:r>
              <a:rPr lang="es-MX" sz="2400" dirty="0" err="1" smtClean="0"/>
              <a:t>vel</a:t>
            </a:r>
            <a:r>
              <a:rPr lang="es-MX" sz="2400" dirty="0" smtClean="0"/>
              <a:t> pronos – POT).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0202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dirty="0" smtClean="0"/>
              <a:t>Aporte </a:t>
            </a:r>
            <a:r>
              <a:rPr lang="es-ES" sz="4400" dirty="0"/>
              <a:t>de otras variables </a:t>
            </a:r>
            <a:r>
              <a:rPr lang="es-ES" sz="4400" dirty="0" err="1" smtClean="0"/>
              <a:t>meteo</a:t>
            </a:r>
            <a:endParaRPr lang="es-UY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t="5447" b="4976"/>
          <a:stretch/>
        </p:blipFill>
        <p:spPr>
          <a:xfrm>
            <a:off x="518864" y="1700809"/>
            <a:ext cx="8229600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Aporte de otras variables </a:t>
            </a:r>
            <a:r>
              <a:rPr lang="es-ES" sz="4000" dirty="0" err="1" smtClean="0"/>
              <a:t>meteo</a:t>
            </a:r>
            <a:endParaRPr lang="es-UY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72" y="3397969"/>
            <a:ext cx="5534174" cy="262331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11560" y="1484784"/>
            <a:ext cx="7776864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UY" sz="2400" dirty="0" smtClean="0"/>
              <a:t>Mejoras en la reducción de la varianza del error del modelo CEGH, sobre </a:t>
            </a:r>
            <a:r>
              <a:rPr lang="es-UY" sz="2400" dirty="0"/>
              <a:t>todo al utilizar la </a:t>
            </a:r>
            <a:r>
              <a:rPr lang="es-UY" sz="2400" u="sng" dirty="0"/>
              <a:t>Intensidad de </a:t>
            </a:r>
            <a:r>
              <a:rPr lang="es-UY" sz="2400" u="sng" dirty="0" smtClean="0"/>
              <a:t>Turbulencia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UY" sz="2400" dirty="0" smtClean="0"/>
              <a:t>También se mejora con la separación por hora del día</a:t>
            </a:r>
            <a:endParaRPr lang="es-UY" sz="2400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611560" y="3501008"/>
            <a:ext cx="2943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UY" sz="2400" dirty="0" smtClean="0"/>
              <a:t>Esta </a:t>
            </a:r>
            <a:r>
              <a:rPr lang="es-UY" sz="2400" dirty="0"/>
              <a:t>influencia es de mucho </a:t>
            </a:r>
            <a:r>
              <a:rPr lang="es-UY" sz="2400" u="sng" dirty="0"/>
              <a:t>menor orden</a:t>
            </a:r>
            <a:r>
              <a:rPr lang="es-UY" sz="2400" dirty="0"/>
              <a:t> que la influencia de la dinámica del proceso</a:t>
            </a:r>
          </a:p>
        </p:txBody>
      </p:sp>
    </p:spTree>
    <p:extLst>
      <p:ext uri="{BB962C8B-B14F-4D97-AF65-F5344CB8AC3E}">
        <p14:creationId xmlns:p14="http://schemas.microsoft.com/office/powerpoint/2010/main" val="292053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Aporte de otras variables </a:t>
            </a:r>
            <a:r>
              <a:rPr lang="es-ES" sz="4000" dirty="0" err="1" smtClean="0"/>
              <a:t>meteo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>
                <a:sym typeface="Wingdings" panose="05000000000000000000" pitchFamily="2" charset="2"/>
              </a:rPr>
              <a:t> PRONOS</a:t>
            </a:r>
            <a:endParaRPr lang="es-UY" dirty="0"/>
          </a:p>
        </p:txBody>
      </p:sp>
      <p:sp>
        <p:nvSpPr>
          <p:cNvPr id="7" name="Rectángulo 6"/>
          <p:cNvSpPr/>
          <p:nvPr/>
        </p:nvSpPr>
        <p:spPr>
          <a:xfrm>
            <a:off x="611560" y="1484784"/>
            <a:ext cx="777686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UY" sz="2400" dirty="0" smtClean="0"/>
              <a:t>No se dispone de Intensidad </a:t>
            </a:r>
            <a:r>
              <a:rPr lang="es-UY" sz="2400" dirty="0"/>
              <a:t>de </a:t>
            </a:r>
            <a:r>
              <a:rPr lang="es-UY" sz="2400" dirty="0" smtClean="0"/>
              <a:t>Turbulencia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MX" sz="2400" dirty="0" smtClean="0"/>
              <a:t>Se reduce el aporte de la separación por hora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MX" sz="2400" dirty="0" smtClean="0"/>
              <a:t>Radiación </a:t>
            </a:r>
            <a:r>
              <a:rPr lang="es-MX" sz="2400" dirty="0" smtClean="0"/>
              <a:t>y Temperatura realizan un aporte no despreciable a la mejora de la estimación de la potencia</a:t>
            </a:r>
            <a:endParaRPr lang="es-UY" sz="2400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827584" y="3415640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MX" sz="2400" dirty="0"/>
              <a:t>(</a:t>
            </a:r>
            <a:r>
              <a:rPr lang="es-MX" sz="2400" dirty="0" smtClean="0"/>
              <a:t>adicional </a:t>
            </a:r>
            <a:r>
              <a:rPr lang="es-MX" sz="2400" dirty="0" smtClean="0"/>
              <a:t>al que podría considerarse incluido en el cálculo de la densidad </a:t>
            </a:r>
            <a:r>
              <a:rPr lang="es-MX" sz="2400" dirty="0" smtClean="0"/>
              <a:t>pronosticada)</a:t>
            </a:r>
            <a:endParaRPr lang="es-UY" sz="2400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975" y="3112651"/>
            <a:ext cx="4727033" cy="26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Aporte de otras variables </a:t>
            </a:r>
            <a:r>
              <a:rPr lang="es-ES" sz="4000" dirty="0" err="1" smtClean="0"/>
              <a:t>meteo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>
                <a:sym typeface="Wingdings" panose="05000000000000000000" pitchFamily="2" charset="2"/>
              </a:rPr>
              <a:t> Conclusión </a:t>
            </a:r>
            <a:r>
              <a:rPr lang="es-ES" sz="4000" dirty="0" smtClean="0">
                <a:sym typeface="Wingdings" panose="05000000000000000000" pitchFamily="2" charset="2"/>
              </a:rPr>
              <a:t>4</a:t>
            </a:r>
            <a:endParaRPr lang="es-UY" dirty="0"/>
          </a:p>
        </p:txBody>
      </p:sp>
      <p:sp>
        <p:nvSpPr>
          <p:cNvPr id="9" name="Marcador de contenido 5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Si bien se detecta posible influencia positiva </a:t>
            </a:r>
            <a:r>
              <a:rPr lang="es-MX" sz="2800" dirty="0" smtClean="0"/>
              <a:t>del aporte </a:t>
            </a:r>
            <a:r>
              <a:rPr lang="es-MX" sz="2800" dirty="0" smtClean="0"/>
              <a:t>de las variables evaluadas, </a:t>
            </a:r>
            <a:r>
              <a:rPr lang="es-MX" sz="2800" dirty="0" smtClean="0"/>
              <a:t>es necesario reevaluar luego de introducir correcciones por dinámica del proceso.</a:t>
            </a:r>
          </a:p>
          <a:p>
            <a:endParaRPr lang="es-MX" sz="1000" dirty="0" smtClean="0"/>
          </a:p>
          <a:p>
            <a:r>
              <a:rPr lang="es-MX" sz="2800" dirty="0" smtClean="0"/>
              <a:t>Ciclo diario </a:t>
            </a:r>
            <a:r>
              <a:rPr lang="es-MX" sz="2800" dirty="0" smtClean="0"/>
              <a:t>pierde relevancia comparativa al utilizar PRONOS respecto de modelado con datos MET </a:t>
            </a:r>
            <a:r>
              <a:rPr lang="es-MX" sz="2800" dirty="0" smtClean="0">
                <a:sym typeface="Wingdings" pitchFamily="2" charset="2"/>
              </a:rPr>
              <a:t> </a:t>
            </a:r>
            <a:r>
              <a:rPr lang="es-MX" sz="2800" dirty="0" smtClean="0"/>
              <a:t>influencia </a:t>
            </a:r>
            <a:r>
              <a:rPr lang="es-MX" sz="2800" dirty="0" smtClean="0"/>
              <a:t>del horario sobre </a:t>
            </a:r>
            <a:r>
              <a:rPr lang="es-MX" sz="2800" dirty="0" smtClean="0"/>
              <a:t>iteración MET-viento libre</a:t>
            </a:r>
          </a:p>
          <a:p>
            <a:endParaRPr lang="es-MX" sz="1000" dirty="0" smtClean="0"/>
          </a:p>
          <a:p>
            <a:r>
              <a:rPr lang="es-MX" sz="2800" dirty="0" smtClean="0"/>
              <a:t>La dinámica </a:t>
            </a:r>
            <a:r>
              <a:rPr lang="es-MX" sz="2800" dirty="0" smtClean="0"/>
              <a:t>de </a:t>
            </a:r>
            <a:r>
              <a:rPr lang="es-MX" sz="2800" dirty="0" smtClean="0"/>
              <a:t>PRONOS es mucho peor que la realidad </a:t>
            </a:r>
            <a:r>
              <a:rPr lang="es-MX" sz="2800" dirty="0" smtClean="0">
                <a:sym typeface="Wingdings" panose="05000000000000000000" pitchFamily="2" charset="2"/>
              </a:rPr>
              <a:t> mayor necesidad aún de corrección de corto plazo.</a:t>
            </a: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108641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181" y="1481138"/>
            <a:ext cx="4473638" cy="4525962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39952" y="6407944"/>
            <a:ext cx="4152368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/>
              <a:t>Salidas modelo </a:t>
            </a:r>
            <a:r>
              <a:rPr lang="es-MX" sz="4400" dirty="0" err="1"/>
              <a:t>ADME_WindSim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6695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499992" y="6381328"/>
            <a:ext cx="4152368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18</a:t>
            </a:fld>
            <a:endParaRPr lang="es-ES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7" y="1653381"/>
            <a:ext cx="6943725" cy="4181475"/>
          </a:xfrm>
          <a:prstGeom prst="rect">
            <a:avLst/>
          </a:prstGeom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/>
              <a:t>Salidas modelo </a:t>
            </a:r>
            <a:r>
              <a:rPr lang="es-MX" sz="4400" dirty="0" err="1"/>
              <a:t>ADME_WindSim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2998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427984" y="6376243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19</a:t>
            </a:fld>
            <a:endParaRPr lang="es-ES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" y="1572419"/>
            <a:ext cx="7381875" cy="4343400"/>
          </a:xfrm>
          <a:prstGeom prst="rect">
            <a:avLst/>
          </a:prstGeom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/>
              <a:t>Salidas modelo </a:t>
            </a:r>
            <a:r>
              <a:rPr lang="es-MX" sz="4400" dirty="0" err="1"/>
              <a:t>ADME_WindSim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7663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Punto de partida</a:t>
            </a:r>
            <a:endParaRPr lang="es-UY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es-MX" sz="2400" dirty="0" smtClean="0"/>
              <a:t>Datos de generación eólica real</a:t>
            </a:r>
          </a:p>
          <a:p>
            <a:endParaRPr lang="es-MX" sz="2400" dirty="0"/>
          </a:p>
          <a:p>
            <a:r>
              <a:rPr lang="es-MX" sz="2400" dirty="0" smtClean="0"/>
              <a:t>Datos meteorológicos medidos por las estaciones de medida (MET) de los parques</a:t>
            </a:r>
          </a:p>
          <a:p>
            <a:endParaRPr lang="es-MX" sz="2400" dirty="0" smtClean="0"/>
          </a:p>
          <a:p>
            <a:r>
              <a:rPr lang="es-MX" sz="2400" dirty="0" smtClean="0"/>
              <a:t>Potencia estimada en base a modelo </a:t>
            </a:r>
            <a:r>
              <a:rPr lang="es-MX" sz="2400" dirty="0" err="1" smtClean="0"/>
              <a:t>ADME_WindSim</a:t>
            </a:r>
            <a:r>
              <a:rPr lang="es-MX" sz="2400" dirty="0" smtClean="0"/>
              <a:t> para el mismo período</a:t>
            </a:r>
          </a:p>
          <a:p>
            <a:endParaRPr lang="es-MX" sz="2400" dirty="0"/>
          </a:p>
          <a:p>
            <a:r>
              <a:rPr lang="es-MX" sz="2400" dirty="0" smtClean="0"/>
              <a:t>Pronósticos meteorológicos para las ubicaciones de los parques estudiados</a:t>
            </a:r>
          </a:p>
          <a:p>
            <a:endParaRPr lang="es-MX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723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5324049" cy="35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57611"/>
          </a:xfrm>
        </p:spPr>
        <p:txBody>
          <a:bodyPr/>
          <a:lstStyle/>
          <a:p>
            <a:r>
              <a:rPr lang="es-419" dirty="0" smtClean="0"/>
              <a:t>A seguir trabajando!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8036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20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469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endParaRPr lang="es-ES" sz="4400" dirty="0" smtClean="0"/>
          </a:p>
          <a:p>
            <a:endParaRPr lang="es-ES" sz="4400" dirty="0"/>
          </a:p>
          <a:p>
            <a:r>
              <a:rPr lang="es-ES" sz="4400" dirty="0" smtClean="0"/>
              <a:t>Muchas gracias por su atención</a:t>
            </a:r>
            <a:r>
              <a:rPr lang="es-ES" sz="4400" dirty="0"/>
              <a:t>!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93567" y="6407943"/>
            <a:ext cx="3022849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21</a:t>
            </a:fld>
            <a:endParaRPr lang="es-ES"/>
          </a:p>
        </p:txBody>
      </p:sp>
      <p:pic>
        <p:nvPicPr>
          <p:cNvPr id="5" name="Picture 2" descr="logoad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9176"/>
            <a:ext cx="729869" cy="8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9496" indent="-457200"/>
            <a:r>
              <a:rPr lang="es-ES" sz="2600" dirty="0" smtClean="0"/>
              <a:t>Influencia </a:t>
            </a:r>
            <a:r>
              <a:rPr lang="es-ES" sz="2600" dirty="0"/>
              <a:t>del estado atmosférico sobre </a:t>
            </a:r>
            <a:r>
              <a:rPr lang="es-ES" sz="2600" dirty="0" smtClean="0"/>
              <a:t>la potencia real (aproximación día/noche)</a:t>
            </a:r>
          </a:p>
          <a:p>
            <a:pPr marL="539496" indent="-457200"/>
            <a:endParaRPr lang="es-ES" sz="2600" dirty="0" smtClean="0"/>
          </a:p>
          <a:p>
            <a:pPr marL="539496" indent="-457200"/>
            <a:r>
              <a:rPr lang="es-ES" sz="2600" dirty="0"/>
              <a:t>F</a:t>
            </a:r>
            <a:r>
              <a:rPr lang="es-ES" sz="2600" dirty="0" smtClean="0"/>
              <a:t>iltrado espacial de velocidad</a:t>
            </a:r>
          </a:p>
          <a:p>
            <a:pPr marL="539496" indent="-457200"/>
            <a:endParaRPr lang="es-ES" sz="2600" dirty="0"/>
          </a:p>
          <a:p>
            <a:pPr marL="539496" indent="-457200"/>
            <a:r>
              <a:rPr lang="es-ES" sz="2600" dirty="0"/>
              <a:t>F</a:t>
            </a:r>
            <a:r>
              <a:rPr lang="es-ES" sz="2600" dirty="0" smtClean="0"/>
              <a:t>iltrado dinámico de la velocidad y la potencia</a:t>
            </a:r>
            <a:endParaRPr lang="es-ES" sz="2600" dirty="0"/>
          </a:p>
          <a:p>
            <a:pPr marL="539496" indent="-457200"/>
            <a:endParaRPr lang="es-ES" sz="2600" dirty="0" smtClean="0"/>
          </a:p>
          <a:p>
            <a:pPr marL="539496" indent="-457200"/>
            <a:r>
              <a:rPr lang="es-ES" sz="2600" dirty="0" smtClean="0"/>
              <a:t>Posible </a:t>
            </a:r>
            <a:r>
              <a:rPr lang="es-ES" sz="2600" dirty="0"/>
              <a:t>aporte de </a:t>
            </a:r>
            <a:r>
              <a:rPr lang="es-ES" sz="2600" dirty="0" smtClean="0"/>
              <a:t>otras variables </a:t>
            </a:r>
            <a:r>
              <a:rPr lang="es-ES" sz="2600" dirty="0"/>
              <a:t>meteorológicas disponibles </a:t>
            </a:r>
            <a:r>
              <a:rPr lang="es-ES" sz="2600" dirty="0" smtClean="0"/>
              <a:t>en la estimación de la </a:t>
            </a:r>
            <a:r>
              <a:rPr lang="es-ES" sz="2600" dirty="0"/>
              <a:t>potencia real </a:t>
            </a:r>
            <a:r>
              <a:rPr lang="es-ES" sz="2600" dirty="0" smtClean="0"/>
              <a:t>utilizando el modelo CEGH (</a:t>
            </a:r>
            <a:r>
              <a:rPr lang="es-UY" sz="2600" dirty="0" smtClean="0"/>
              <a:t>Correlaciones </a:t>
            </a:r>
            <a:r>
              <a:rPr lang="es-UY" sz="2600" dirty="0"/>
              <a:t>en Espacio Gaussiano con </a:t>
            </a:r>
            <a:r>
              <a:rPr lang="es-UY" sz="2600" dirty="0" smtClean="0"/>
              <a:t>Histograma)</a:t>
            </a:r>
            <a:endParaRPr lang="es-ES" sz="2600" dirty="0"/>
          </a:p>
          <a:p>
            <a:pPr marL="539496" indent="-457200"/>
            <a:endParaRPr lang="es-MX" sz="2600" dirty="0" smtClean="0"/>
          </a:p>
          <a:p>
            <a:pPr marL="539496" indent="-457200"/>
            <a:r>
              <a:rPr lang="es-MX" sz="2600" dirty="0" smtClean="0"/>
              <a:t>Análisis </a:t>
            </a:r>
            <a:r>
              <a:rPr lang="es-MX" sz="2600" dirty="0"/>
              <a:t>de las salidas del modelo </a:t>
            </a:r>
            <a:r>
              <a:rPr lang="es-MX" sz="2600" dirty="0" err="1"/>
              <a:t>ADME_WindSim</a:t>
            </a:r>
            <a:r>
              <a:rPr lang="es-MX" sz="2600" dirty="0"/>
              <a:t> enfocado a su potencial uso para </a:t>
            </a:r>
            <a:r>
              <a:rPr lang="es-MX" sz="2600" dirty="0" smtClean="0"/>
              <a:t>pronósticos</a:t>
            </a:r>
          </a:p>
          <a:p>
            <a:pPr marL="539496" indent="-457200"/>
            <a:endParaRPr lang="es-ES" sz="2600" dirty="0"/>
          </a:p>
          <a:p>
            <a:pPr marL="82296" indent="0">
              <a:buNone/>
            </a:pPr>
            <a:endParaRPr lang="es-ES" dirty="0"/>
          </a:p>
          <a:p>
            <a:endParaRPr lang="es-ES" dirty="0"/>
          </a:p>
          <a:p>
            <a:endParaRPr lang="es-UY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24376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realizados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542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24376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Influencia del estado atmosférico 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Estelas de </a:t>
            </a:r>
            <a:r>
              <a:rPr lang="es-MX" dirty="0" err="1" smtClean="0"/>
              <a:t>AGs</a:t>
            </a:r>
            <a:endParaRPr lang="es-UY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430851"/>
            <a:ext cx="5088210" cy="3278486"/>
          </a:xfrm>
          <a:prstGeom prst="rect">
            <a:avLst/>
          </a:prstGeom>
        </p:spPr>
      </p:pic>
      <p:sp>
        <p:nvSpPr>
          <p:cNvPr id="8" name="Marcador de contenido 1"/>
          <p:cNvSpPr txBox="1">
            <a:spLocks/>
          </p:cNvSpPr>
          <p:nvPr/>
        </p:nvSpPr>
        <p:spPr>
          <a:xfrm>
            <a:off x="457200" y="1553336"/>
            <a:ext cx="3344952" cy="216369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9496" indent="-457200"/>
            <a:r>
              <a:rPr lang="es-ES" sz="2600" dirty="0" smtClean="0"/>
              <a:t>Prolongación del efecto estela en eventos de baja turbulencia</a:t>
            </a:r>
          </a:p>
          <a:p>
            <a:pPr marL="539496" indent="-457200"/>
            <a:r>
              <a:rPr lang="es-ES" sz="2600" dirty="0" smtClean="0"/>
              <a:t>Asociado a la noche, estado atmosférico estable</a:t>
            </a:r>
          </a:p>
          <a:p>
            <a:pPr marL="539496" indent="-457200"/>
            <a:endParaRPr lang="es-ES" sz="2600" dirty="0" smtClean="0"/>
          </a:p>
          <a:p>
            <a:pPr marL="82296" indent="0">
              <a:buFont typeface="Wingdings 3"/>
              <a:buNone/>
            </a:pPr>
            <a:endParaRPr lang="es-ES" dirty="0" smtClean="0"/>
          </a:p>
          <a:p>
            <a:endParaRPr lang="es-ES" dirty="0" smtClean="0"/>
          </a:p>
          <a:p>
            <a:endParaRPr lang="es-UY" dirty="0"/>
          </a:p>
        </p:txBody>
      </p:sp>
      <p:sp>
        <p:nvSpPr>
          <p:cNvPr id="9" name="Marcador de contenido 1"/>
          <p:cNvSpPr txBox="1">
            <a:spLocks/>
          </p:cNvSpPr>
          <p:nvPr/>
        </p:nvSpPr>
        <p:spPr>
          <a:xfrm>
            <a:off x="5382854" y="4546236"/>
            <a:ext cx="3344952" cy="18350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ES" sz="2000" dirty="0" smtClean="0">
                <a:solidFill>
                  <a:schemeClr val="accent4"/>
                </a:solidFill>
              </a:rPr>
              <a:t>Alta turbulencia</a:t>
            </a:r>
          </a:p>
          <a:p>
            <a:pPr marL="82296" indent="0">
              <a:buNone/>
            </a:pPr>
            <a:endParaRPr lang="es-ES" sz="2600" dirty="0" smtClean="0"/>
          </a:p>
          <a:p>
            <a:pPr marL="82296" indent="0">
              <a:buNone/>
            </a:pPr>
            <a:endParaRPr lang="es-ES" sz="2600" dirty="0"/>
          </a:p>
          <a:p>
            <a:pPr marL="82296" indent="0">
              <a:buNone/>
            </a:pPr>
            <a:r>
              <a:rPr lang="es-ES" sz="2000" dirty="0" smtClean="0">
                <a:solidFill>
                  <a:schemeClr val="accent4"/>
                </a:solidFill>
              </a:rPr>
              <a:t>Baja </a:t>
            </a:r>
            <a:r>
              <a:rPr lang="es-ES" sz="2000" dirty="0" smtClean="0">
                <a:solidFill>
                  <a:schemeClr val="accent4"/>
                </a:solidFill>
              </a:rPr>
              <a:t>turbulencia</a:t>
            </a:r>
            <a:endParaRPr lang="es-ES" dirty="0" smtClean="0"/>
          </a:p>
          <a:p>
            <a:endParaRPr lang="es-UY" dirty="0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4499992" y="472514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4499992" y="6021288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1502256"/>
            <a:ext cx="44386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06728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Influencia del estado atmosférico </a:t>
            </a:r>
            <a:br>
              <a:rPr lang="es-MX" dirty="0"/>
            </a:b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Perfil vertical</a:t>
            </a:r>
            <a:endParaRPr lang="es-UY" dirty="0"/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56992"/>
            <a:ext cx="4402832" cy="25922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24" y="1705959"/>
            <a:ext cx="3429000" cy="4076700"/>
          </a:xfrm>
          <a:prstGeom prst="rect">
            <a:avLst/>
          </a:prstGeom>
        </p:spPr>
      </p:pic>
      <p:sp>
        <p:nvSpPr>
          <p:cNvPr id="10" name="Marcador de contenido 1"/>
          <p:cNvSpPr txBox="1">
            <a:spLocks/>
          </p:cNvSpPr>
          <p:nvPr/>
        </p:nvSpPr>
        <p:spPr>
          <a:xfrm>
            <a:off x="550775" y="1705959"/>
            <a:ext cx="4042792" cy="191244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9496" indent="-457200"/>
            <a:r>
              <a:rPr lang="es-ES" sz="2600" dirty="0" smtClean="0"/>
              <a:t>Profundización del gradiente de velocidades visto por el aerogenerador</a:t>
            </a:r>
          </a:p>
          <a:p>
            <a:pPr marL="539496" indent="-457200"/>
            <a:r>
              <a:rPr lang="es-ES" sz="2600" dirty="0" smtClean="0"/>
              <a:t>Asociado a la noche, estado atmosférico estable</a:t>
            </a:r>
          </a:p>
          <a:p>
            <a:pPr marL="539496" indent="-457200"/>
            <a:endParaRPr lang="es-ES" sz="2600" dirty="0" smtClean="0"/>
          </a:p>
          <a:p>
            <a:pPr marL="82296" indent="0">
              <a:buFont typeface="Wingdings 3"/>
              <a:buNone/>
            </a:pPr>
            <a:endParaRPr lang="es-ES" dirty="0" smtClean="0"/>
          </a:p>
          <a:p>
            <a:endParaRPr lang="es-ES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469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Influencia del estado atmosférico </a:t>
            </a:r>
            <a:br>
              <a:rPr lang="es-MX" dirty="0"/>
            </a:br>
            <a:r>
              <a:rPr lang="es-MX" dirty="0">
                <a:sym typeface="Wingdings" panose="05000000000000000000" pitchFamily="2" charset="2"/>
              </a:rPr>
              <a:t> </a:t>
            </a:r>
            <a:r>
              <a:rPr lang="es-MX" dirty="0" smtClean="0"/>
              <a:t>Curva de parque 1</a:t>
            </a:r>
            <a:endParaRPr lang="es-UY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9674"/>
            <a:ext cx="5059759" cy="34576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523" y="3012778"/>
            <a:ext cx="3377622" cy="3008510"/>
          </a:xfrm>
          <a:prstGeom prst="rect">
            <a:avLst/>
          </a:prstGeom>
        </p:spPr>
      </p:pic>
      <p:sp>
        <p:nvSpPr>
          <p:cNvPr id="15" name="Marcador de contenido 1"/>
          <p:cNvSpPr>
            <a:spLocks noGrp="1"/>
          </p:cNvSpPr>
          <p:nvPr>
            <p:ph idx="1"/>
          </p:nvPr>
        </p:nvSpPr>
        <p:spPr>
          <a:xfrm>
            <a:off x="35496" y="1423317"/>
            <a:ext cx="8229600" cy="4525963"/>
          </a:xfrm>
        </p:spPr>
        <p:txBody>
          <a:bodyPr>
            <a:normAutofit/>
          </a:bodyPr>
          <a:lstStyle/>
          <a:p>
            <a:pPr marL="795528" lvl="1" indent="-457200"/>
            <a:r>
              <a:rPr lang="es-ES" dirty="0" smtClean="0"/>
              <a:t>Potencia real vs Velocidad MET</a:t>
            </a:r>
          </a:p>
          <a:p>
            <a:pPr marL="795528" lvl="1" indent="-457200"/>
            <a:r>
              <a:rPr lang="es-ES" dirty="0" smtClean="0"/>
              <a:t>MET con baja afectación por estelas de AG</a:t>
            </a:r>
          </a:p>
          <a:p>
            <a:pPr marL="795528" lvl="1" indent="-457200"/>
            <a:r>
              <a:rPr lang="es-ES" dirty="0" smtClean="0"/>
              <a:t>Resultado esperado según bibliografía</a:t>
            </a:r>
            <a:endParaRPr lang="es-ES" dirty="0"/>
          </a:p>
          <a:p>
            <a:pPr marL="82296" indent="0">
              <a:buNone/>
            </a:pPr>
            <a:endParaRPr lang="es-ES" dirty="0"/>
          </a:p>
          <a:p>
            <a:endParaRPr lang="es-ES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7323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Influencia del estado atmosférico </a:t>
            </a:r>
            <a:br>
              <a:rPr lang="es-MX" dirty="0"/>
            </a:br>
            <a:r>
              <a:rPr lang="es-MX" dirty="0">
                <a:sym typeface="Wingdings" panose="05000000000000000000" pitchFamily="2" charset="2"/>
              </a:rPr>
              <a:t> </a:t>
            </a:r>
            <a:r>
              <a:rPr lang="es-MX" dirty="0" smtClean="0"/>
              <a:t>Curva </a:t>
            </a:r>
            <a:r>
              <a:rPr lang="es-MX" dirty="0"/>
              <a:t>de parque </a:t>
            </a:r>
            <a:r>
              <a:rPr lang="es-MX" dirty="0" smtClean="0"/>
              <a:t>2</a:t>
            </a:r>
            <a:endParaRPr lang="es-UY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8482"/>
          <a:stretch/>
        </p:blipFill>
        <p:spPr>
          <a:xfrm>
            <a:off x="323528" y="2520912"/>
            <a:ext cx="4449144" cy="25642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111914"/>
            <a:ext cx="4046808" cy="13414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804" y="3441477"/>
            <a:ext cx="3823415" cy="3083867"/>
          </a:xfrm>
          <a:prstGeom prst="rect">
            <a:avLst/>
          </a:prstGeom>
        </p:spPr>
      </p:pic>
      <p:pic>
        <p:nvPicPr>
          <p:cNvPr id="14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6149"/>
          <a:stretch/>
        </p:blipFill>
        <p:spPr>
          <a:xfrm>
            <a:off x="4797955" y="1772816"/>
            <a:ext cx="4215077" cy="2562321"/>
          </a:xfrm>
          <a:prstGeom prst="rect">
            <a:avLst/>
          </a:prstGeom>
        </p:spPr>
      </p:pic>
      <p:sp>
        <p:nvSpPr>
          <p:cNvPr id="16" name="Marcador de contenido 1"/>
          <p:cNvSpPr txBox="1">
            <a:spLocks/>
          </p:cNvSpPr>
          <p:nvPr/>
        </p:nvSpPr>
        <p:spPr>
          <a:xfrm>
            <a:off x="86816" y="135130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95528" lvl="1" indent="-457200"/>
            <a:r>
              <a:rPr lang="es-ES" dirty="0" smtClean="0"/>
              <a:t>MET afectada por la presencia del parque</a:t>
            </a:r>
          </a:p>
          <a:p>
            <a:pPr marL="795528" lvl="1" indent="-457200"/>
            <a:r>
              <a:rPr lang="es-ES" dirty="0" smtClean="0"/>
              <a:t>Discrepancias entre la velocidad de viento libre real y la medida en MET</a:t>
            </a:r>
          </a:p>
          <a:p>
            <a:pPr marL="82296" indent="0">
              <a:buFont typeface="Wingdings 3"/>
              <a:buNone/>
            </a:pPr>
            <a:endParaRPr lang="es-ES" dirty="0" smtClean="0"/>
          </a:p>
          <a:p>
            <a:endParaRPr lang="es-ES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4530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Influencia del estado atmosférico </a:t>
            </a:r>
            <a:br>
              <a:rPr lang="es-MX" dirty="0"/>
            </a:br>
            <a:r>
              <a:rPr lang="es-MX" dirty="0">
                <a:sym typeface="Wingdings" panose="05000000000000000000" pitchFamily="2" charset="2"/>
              </a:rPr>
              <a:t> </a:t>
            </a:r>
            <a:r>
              <a:rPr lang="es-MX" dirty="0" smtClean="0"/>
              <a:t>Conclusión 1 – afectación MET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La afectación de la velocidad medida en MET debido a los diferentes niveles de turbulencia día/noche es mas </a:t>
            </a:r>
            <a:r>
              <a:rPr lang="es-MX" sz="2800" dirty="0" smtClean="0"/>
              <a:t>influyente sobre los resultados </a:t>
            </a:r>
            <a:r>
              <a:rPr lang="es-MX" sz="2800" dirty="0" smtClean="0"/>
              <a:t>que la afectación de la </a:t>
            </a:r>
            <a:r>
              <a:rPr lang="es-MX" sz="2800" dirty="0" smtClean="0"/>
              <a:t>eficiencia en la generación </a:t>
            </a:r>
            <a:r>
              <a:rPr lang="es-MX" sz="2800" dirty="0" smtClean="0"/>
              <a:t>potencia</a:t>
            </a:r>
          </a:p>
          <a:p>
            <a:endParaRPr lang="es-MX" sz="2800" dirty="0" smtClean="0"/>
          </a:p>
          <a:p>
            <a:r>
              <a:rPr lang="es-MX" sz="2800" dirty="0" smtClean="0"/>
              <a:t>Mejoras </a:t>
            </a:r>
            <a:r>
              <a:rPr lang="es-MX" sz="2800" dirty="0" err="1" smtClean="0"/>
              <a:t>ADME_WindSim</a:t>
            </a:r>
            <a:r>
              <a:rPr lang="es-MX" sz="2800" dirty="0" smtClean="0"/>
              <a:t>:</a:t>
            </a:r>
          </a:p>
          <a:p>
            <a:pPr lvl="1"/>
            <a:r>
              <a:rPr lang="es-MX" sz="2400" dirty="0" smtClean="0"/>
              <a:t>Introducción de corrección por IT en las iteraciones entre velocidad MET y velocidad libre </a:t>
            </a:r>
          </a:p>
          <a:p>
            <a:pPr lvl="1"/>
            <a:r>
              <a:rPr lang="es-MX" sz="2400" dirty="0" smtClean="0"/>
              <a:t>Para pronósticos se descarta opción de correlación de PRONOS con MET. Se modela con PRONOS como viento libre sin considerar MET.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7673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67200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Filtrado espacial de la velocidad</a:t>
            </a:r>
            <a:endParaRPr lang="es-UY" dirty="0"/>
          </a:p>
        </p:txBody>
      </p:sp>
      <p:pic>
        <p:nvPicPr>
          <p:cNvPr id="7" name="Imagen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80072" y="3933056"/>
            <a:ext cx="4267200" cy="2466791"/>
          </a:xfrm>
          <a:prstGeom prst="rect">
            <a:avLst/>
          </a:prstGeom>
        </p:spPr>
      </p:pic>
      <p:pic>
        <p:nvPicPr>
          <p:cNvPr id="8" name="Imagen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1692" y="4005064"/>
            <a:ext cx="3928380" cy="2394783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57200" y="1340768"/>
            <a:ext cx="836327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3"/>
              <a:buNone/>
            </a:pPr>
            <a:r>
              <a:rPr lang="es-ES" sz="900" dirty="0" smtClean="0"/>
              <a:t>	</a:t>
            </a:r>
          </a:p>
          <a:p>
            <a:pPr marL="82296" indent="0">
              <a:buNone/>
            </a:pPr>
            <a:r>
              <a:rPr lang="es-ES" sz="2000" dirty="0" smtClean="0"/>
              <a:t>Se estudiaron dos casos particulares de grupos de AGS en torno a una MET sin afectación por estelas:</a:t>
            </a:r>
          </a:p>
          <a:p>
            <a:pPr marL="82296" indent="0">
              <a:buNone/>
            </a:pPr>
            <a:endParaRPr lang="es-ES" sz="1050" dirty="0" smtClean="0"/>
          </a:p>
          <a:p>
            <a:pPr marL="539496" indent="-457200"/>
            <a:r>
              <a:rPr lang="es-ES" sz="2000" dirty="0" smtClean="0"/>
              <a:t>Función de transferencia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i="1" dirty="0" err="1" smtClean="0"/>
              <a:t>V</a:t>
            </a:r>
            <a:r>
              <a:rPr lang="es-ES" sz="1600" i="1" dirty="0" err="1" smtClean="0"/>
              <a:t>aero</a:t>
            </a:r>
            <a:r>
              <a:rPr lang="es-ES" sz="1600" dirty="0" smtClean="0"/>
              <a:t> </a:t>
            </a:r>
            <a:r>
              <a:rPr lang="es-ES" sz="2000" dirty="0" smtClean="0"/>
              <a:t>= a*</a:t>
            </a:r>
            <a:r>
              <a:rPr lang="es-ES" sz="2000" i="1" dirty="0" err="1" smtClean="0"/>
              <a:t>V</a:t>
            </a:r>
            <a:r>
              <a:rPr lang="es-ES" sz="1600" i="1" dirty="0" err="1" smtClean="0"/>
              <a:t>anemo</a:t>
            </a:r>
            <a:r>
              <a:rPr lang="es-ES" sz="2000" dirty="0" smtClean="0"/>
              <a:t> + b + error(c)</a:t>
            </a:r>
          </a:p>
          <a:p>
            <a:pPr marL="539496" indent="-457200"/>
            <a:r>
              <a:rPr lang="es-ES" sz="2000" dirty="0" smtClean="0"/>
              <a:t>R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de la correlación &gt;0,85</a:t>
            </a:r>
          </a:p>
          <a:p>
            <a:pPr marL="539496" indent="-457200"/>
            <a:r>
              <a:rPr lang="es-ES" sz="2000" dirty="0"/>
              <a:t>Dos casos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>
                <a:sym typeface="Wingdings" panose="05000000000000000000" pitchFamily="2" charset="2"/>
              </a:rPr>
              <a:t>i</a:t>
            </a:r>
            <a:r>
              <a:rPr lang="es-ES" sz="2000" dirty="0"/>
              <a:t>mportancia de la buena exposición de la </a:t>
            </a:r>
            <a:r>
              <a:rPr lang="es-ES" sz="2000" dirty="0" smtClean="0"/>
              <a:t>torre</a:t>
            </a:r>
          </a:p>
          <a:p>
            <a:pPr marL="539496" indent="-457200"/>
            <a:r>
              <a:rPr lang="es-ES" sz="2000" dirty="0" smtClean="0"/>
              <a:t>La varianza del error se mantiene estable a partir de los 4km</a:t>
            </a:r>
            <a:endParaRPr lang="es-ES" sz="2000" dirty="0"/>
          </a:p>
          <a:p>
            <a:pPr marL="539496" indent="-457200"/>
            <a:endParaRPr lang="es-ES" sz="2000" dirty="0" smtClean="0"/>
          </a:p>
          <a:p>
            <a:pPr marL="539496" indent="-457200"/>
            <a:endParaRPr lang="es-ES" sz="2000" baseline="30000" dirty="0" smtClean="0"/>
          </a:p>
          <a:p>
            <a:pPr marL="539496" indent="-457200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975483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1350</TotalTime>
  <Words>768</Words>
  <Application>Microsoft Office PowerPoint</Application>
  <PresentationFormat>Presentación en pantalla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Concurrencia</vt:lpstr>
      <vt:lpstr>Análisis de producción eólica en función de variables meteorológicas medidas y pronosticadas</vt:lpstr>
      <vt:lpstr>Punto de partida</vt:lpstr>
      <vt:lpstr>Análisis realizados</vt:lpstr>
      <vt:lpstr>Influencia del estado atmosférico Estelas de AGs</vt:lpstr>
      <vt:lpstr>Influencia del estado atmosférico  Perfil vertical</vt:lpstr>
      <vt:lpstr>Influencia del estado atmosférico   Curva de parque 1</vt:lpstr>
      <vt:lpstr>Influencia del estado atmosférico   Curva de parque 2</vt:lpstr>
      <vt:lpstr>Influencia del estado atmosférico   Conclusión 1 – afectación MET</vt:lpstr>
      <vt:lpstr>Filtrado espacial de la velocidad</vt:lpstr>
      <vt:lpstr>Filtrado espacial de la velocidad  Conclusión 2 – limitaciones MET </vt:lpstr>
      <vt:lpstr>Filtrado dinámico</vt:lpstr>
      <vt:lpstr>Filtrado dinámico  Conclusión 3 – memoria CP</vt:lpstr>
      <vt:lpstr>Aporte de otras variables meteo</vt:lpstr>
      <vt:lpstr>Aporte de otras variables meteo</vt:lpstr>
      <vt:lpstr>Aporte de otras variables meteo  PRONOS</vt:lpstr>
      <vt:lpstr>Aporte de otras variables meteo  Conclusión 4</vt:lpstr>
      <vt:lpstr>Salidas modelo ADME_WindSim</vt:lpstr>
      <vt:lpstr>Salidas modelo ADME_WindSim</vt:lpstr>
      <vt:lpstr>Salidas modelo ADME_WindSim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Estacional  Mayo – Octubre 2016 Resultados</dc:title>
  <dc:creator>Lorena Di Chiara</dc:creator>
  <cp:lastModifiedBy>Eliana</cp:lastModifiedBy>
  <cp:revision>124</cp:revision>
  <dcterms:created xsi:type="dcterms:W3CDTF">2016-05-17T14:48:54Z</dcterms:created>
  <dcterms:modified xsi:type="dcterms:W3CDTF">2016-08-05T01:01:52Z</dcterms:modified>
</cp:coreProperties>
</file>