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sldIdLst>
    <p:sldId id="256" r:id="rId2"/>
    <p:sldId id="257" r:id="rId3"/>
    <p:sldId id="266" r:id="rId4"/>
    <p:sldId id="420" r:id="rId5"/>
    <p:sldId id="421" r:id="rId6"/>
    <p:sldId id="293" r:id="rId7"/>
    <p:sldId id="422" r:id="rId8"/>
    <p:sldId id="423" r:id="rId9"/>
    <p:sldId id="435" r:id="rId10"/>
    <p:sldId id="436" r:id="rId11"/>
    <p:sldId id="437" r:id="rId12"/>
    <p:sldId id="438" r:id="rId13"/>
    <p:sldId id="439" r:id="rId14"/>
    <p:sldId id="416" r:id="rId15"/>
    <p:sldId id="424" r:id="rId16"/>
    <p:sldId id="426" r:id="rId17"/>
    <p:sldId id="432" r:id="rId18"/>
    <p:sldId id="444" r:id="rId19"/>
    <p:sldId id="417" r:id="rId20"/>
    <p:sldId id="431" r:id="rId21"/>
    <p:sldId id="433" r:id="rId22"/>
    <p:sldId id="434" r:id="rId23"/>
    <p:sldId id="427" r:id="rId24"/>
    <p:sldId id="428" r:id="rId25"/>
    <p:sldId id="440" r:id="rId26"/>
    <p:sldId id="441" r:id="rId27"/>
    <p:sldId id="442" r:id="rId28"/>
    <p:sldId id="443" r:id="rId29"/>
    <p:sldId id="445" r:id="rId30"/>
    <p:sldId id="418" r:id="rId31"/>
    <p:sldId id="447" r:id="rId32"/>
    <p:sldId id="430" r:id="rId33"/>
    <p:sldId id="448" r:id="rId34"/>
    <p:sldId id="449" r:id="rId35"/>
    <p:sldId id="419" r:id="rId36"/>
    <p:sldId id="446" r:id="rId37"/>
    <p:sldId id="429" r:id="rId38"/>
    <p:sldId id="367" r:id="rId39"/>
  </p:sldIdLst>
  <p:sldSz cx="9144000" cy="6858000" type="screen4x3"/>
  <p:notesSz cx="7099300" cy="10234613"/>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o Aguiar" initials="MA" lastIdx="2" clrIdx="0">
    <p:extLst/>
  </p:cmAuthor>
  <p:cmAuthor id="2" name="Marcelo Mula" initials="M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2171" autoAdjust="0"/>
  </p:normalViewPr>
  <p:slideViewPr>
    <p:cSldViewPr>
      <p:cViewPr>
        <p:scale>
          <a:sx n="75" d="100"/>
          <a:sy n="75" d="100"/>
        </p:scale>
        <p:origin x="-1074" y="174"/>
      </p:cViewPr>
      <p:guideLst>
        <p:guide orient="horz" pos="2160"/>
        <p:guide pos="2880"/>
      </p:guideLst>
    </p:cSldViewPr>
  </p:slideViewPr>
  <p:outlineViewPr>
    <p:cViewPr>
      <p:scale>
        <a:sx n="33" d="100"/>
        <a:sy n="33" d="100"/>
      </p:scale>
      <p:origin x="0" y="100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UY" dirty="0"/>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88D1C92-39FF-4853-A41D-0346D0B3A473}" type="datetimeFigureOut">
              <a:rPr lang="es-UY" smtClean="0"/>
              <a:pPr/>
              <a:t>04/08/2016</a:t>
            </a:fld>
            <a:endParaRPr lang="es-UY" dirty="0"/>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UY" dirty="0"/>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UY" dirty="0"/>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5A7AE5B-06ED-4331-9816-3336FF132FCC}" type="slidenum">
              <a:rPr lang="es-UY" smtClean="0"/>
              <a:pPr/>
              <a:t>‹Nº›</a:t>
            </a:fld>
            <a:endParaRPr lang="es-UY" dirty="0"/>
          </a:p>
        </p:txBody>
      </p:sp>
    </p:spTree>
    <p:extLst>
      <p:ext uri="{BB962C8B-B14F-4D97-AF65-F5344CB8AC3E}">
        <p14:creationId xmlns:p14="http://schemas.microsoft.com/office/powerpoint/2010/main" val="10747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100257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314436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110888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386813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251617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179457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8" name="7 Marcador de pie de página"/>
          <p:cNvSpPr>
            <a:spLocks noGrp="1"/>
          </p:cNvSpPr>
          <p:nvPr>
            <p:ph type="ftr" sz="quarter" idx="11"/>
          </p:nvPr>
        </p:nvSpPr>
        <p:spPr/>
        <p:txBody>
          <a:bodyPr/>
          <a:lstStyle/>
          <a:p>
            <a:endParaRPr lang="es-UY" dirty="0"/>
          </a:p>
        </p:txBody>
      </p:sp>
      <p:sp>
        <p:nvSpPr>
          <p:cNvPr id="9" name="8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353565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4" name="3 Marcador de pie de página"/>
          <p:cNvSpPr>
            <a:spLocks noGrp="1"/>
          </p:cNvSpPr>
          <p:nvPr>
            <p:ph type="ftr" sz="quarter" idx="11"/>
          </p:nvPr>
        </p:nvSpPr>
        <p:spPr/>
        <p:txBody>
          <a:bodyPr/>
          <a:lstStyle/>
          <a:p>
            <a:endParaRPr lang="es-UY" dirty="0"/>
          </a:p>
        </p:txBody>
      </p:sp>
      <p:sp>
        <p:nvSpPr>
          <p:cNvPr id="5" name="4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291222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3" name="2 Marcador de pie de página"/>
          <p:cNvSpPr>
            <a:spLocks noGrp="1"/>
          </p:cNvSpPr>
          <p:nvPr>
            <p:ph type="ftr" sz="quarter" idx="11"/>
          </p:nvPr>
        </p:nvSpPr>
        <p:spPr/>
        <p:txBody>
          <a:bodyPr/>
          <a:lstStyle/>
          <a:p>
            <a:endParaRPr lang="es-UY" dirty="0"/>
          </a:p>
        </p:txBody>
      </p:sp>
      <p:sp>
        <p:nvSpPr>
          <p:cNvPr id="4" name="3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181173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39205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6E8370-0BD3-41C0-AD21-D4B62E8980E6}" type="datetimeFigureOut">
              <a:rPr lang="es-UY" smtClean="0"/>
              <a:pPr/>
              <a:t>04/08/2016</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123265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E8370-0BD3-41C0-AD21-D4B62E8980E6}" type="datetimeFigureOut">
              <a:rPr lang="es-UY" smtClean="0"/>
              <a:pPr/>
              <a:t>04/08/2016</a:t>
            </a:fld>
            <a:endParaRPr lang="es-UY"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A16B8-3293-4ECC-A3B8-D575521286C5}" type="slidenum">
              <a:rPr lang="es-UY" smtClean="0"/>
              <a:pPr/>
              <a:t>‹Nº›</a:t>
            </a:fld>
            <a:endParaRPr lang="es-UY" dirty="0"/>
          </a:p>
        </p:txBody>
      </p:sp>
    </p:spTree>
    <p:extLst>
      <p:ext uri="{BB962C8B-B14F-4D97-AF65-F5344CB8AC3E}">
        <p14:creationId xmlns:p14="http://schemas.microsoft.com/office/powerpoint/2010/main" val="8896798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Rectángulo"/>
          <p:cNvSpPr/>
          <p:nvPr/>
        </p:nvSpPr>
        <p:spPr>
          <a:xfrm>
            <a:off x="6156176" y="2471208"/>
            <a:ext cx="2786050" cy="1200329"/>
          </a:xfrm>
          <a:prstGeom prst="rect">
            <a:avLst/>
          </a:prstGeom>
        </p:spPr>
        <p:txBody>
          <a:bodyPr wrap="square">
            <a:spAutoFit/>
          </a:bodyPr>
          <a:lstStyle/>
          <a:p>
            <a:r>
              <a:rPr lang="es-UY" dirty="0" smtClean="0">
                <a:solidFill>
                  <a:srgbClr val="000066"/>
                </a:solidFill>
                <a:latin typeface="Arial Rounded MT Bold" panose="020F0704030504030204" pitchFamily="34" charset="0"/>
              </a:rPr>
              <a:t>Ing. Diego Oroño</a:t>
            </a:r>
          </a:p>
          <a:p>
            <a:r>
              <a:rPr lang="es-UY" dirty="0" smtClean="0">
                <a:solidFill>
                  <a:srgbClr val="000066"/>
                </a:solidFill>
                <a:latin typeface="Arial Rounded MT Bold" panose="020F0704030504030204" pitchFamily="34" charset="0"/>
              </a:rPr>
              <a:t>Ing. Gonzalo Hermida</a:t>
            </a:r>
          </a:p>
          <a:p>
            <a:r>
              <a:rPr lang="es-UY" dirty="0" smtClean="0">
                <a:solidFill>
                  <a:srgbClr val="000066"/>
                </a:solidFill>
                <a:latin typeface="Arial Rounded MT Bold" panose="020F0704030504030204" pitchFamily="34" charset="0"/>
              </a:rPr>
              <a:t>Ing. Pablo Modernell</a:t>
            </a:r>
          </a:p>
          <a:p>
            <a:r>
              <a:rPr lang="es-UY" dirty="0" smtClean="0">
                <a:solidFill>
                  <a:srgbClr val="000066"/>
                </a:solidFill>
                <a:latin typeface="Arial Rounded MT Bold" panose="020F0704030504030204" pitchFamily="34" charset="0"/>
              </a:rPr>
              <a:t>Ing. Rodrigo Alonso</a:t>
            </a:r>
            <a:endParaRPr lang="es-UY" dirty="0">
              <a:solidFill>
                <a:srgbClr val="000066"/>
              </a:solidFill>
              <a:latin typeface="Arial Rounded MT Bold" panose="020F0704030504030204" pitchFamily="34" charset="0"/>
            </a:endParaRPr>
          </a:p>
        </p:txBody>
      </p:sp>
      <p:sp>
        <p:nvSpPr>
          <p:cNvPr id="8" name="1 Título"/>
          <p:cNvSpPr txBox="1">
            <a:spLocks/>
          </p:cNvSpPr>
          <p:nvPr/>
        </p:nvSpPr>
        <p:spPr>
          <a:xfrm>
            <a:off x="489806" y="188640"/>
            <a:ext cx="8280920" cy="1224136"/>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UY" sz="3200" b="1" dirty="0" smtClean="0">
                <a:ln w="12700">
                  <a:solidFill>
                    <a:schemeClr val="tx2">
                      <a:satMod val="155000"/>
                    </a:schemeClr>
                  </a:solidFill>
                  <a:prstDash val="solid"/>
                </a:ln>
                <a:solidFill>
                  <a:schemeClr val="bg2">
                    <a:tint val="85000"/>
                    <a:satMod val="155000"/>
                  </a:schemeClr>
                </a:solidFill>
              </a:rPr>
              <a:t>Estimación del Factor de Capacidad de Plantas PV en Uruguay</a:t>
            </a:r>
            <a:endParaRPr lang="es-UY" sz="3200" b="1" dirty="0"/>
          </a:p>
        </p:txBody>
      </p:sp>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110327"/>
            <a:ext cx="3168352" cy="631041"/>
          </a:xfrm>
          <a:prstGeom prst="rect">
            <a:avLst/>
          </a:prstGeom>
        </p:spPr>
      </p:pic>
      <p:pic>
        <p:nvPicPr>
          <p:cNvPr id="13314" name="Picture 2" descr="http://www.ecohomeinstaller.com/wp-content/uploads/2014/05/solar_pv_image.jpg"/>
          <p:cNvPicPr>
            <a:picLocks noChangeAspect="1" noChangeArrowheads="1"/>
          </p:cNvPicPr>
          <p:nvPr/>
        </p:nvPicPr>
        <p:blipFill>
          <a:blip r:embed="rId3"/>
          <a:srcRect/>
          <a:stretch>
            <a:fillRect/>
          </a:stretch>
        </p:blipFill>
        <p:spPr bwMode="auto">
          <a:xfrm>
            <a:off x="520372" y="1772815"/>
            <a:ext cx="5141787" cy="3856341"/>
          </a:xfrm>
          <a:prstGeom prst="rect">
            <a:avLst/>
          </a:prstGeom>
          <a:ln>
            <a:noFill/>
          </a:ln>
          <a:effectLst>
            <a:outerShdw blurRad="292100" dist="139700" dir="2700000" algn="tl" rotWithShape="0">
              <a:srgbClr val="333333">
                <a:alpha val="65000"/>
              </a:srgbClr>
            </a:outerShdw>
          </a:effectLst>
        </p:spPr>
      </p:pic>
      <p:pic>
        <p:nvPicPr>
          <p:cNvPr id="1026" name="Picture 2" descr="http://pronos.adme.com.uy/db-fotos/Fotos_secciones/nid_1/asemi.jpg"/>
          <p:cNvPicPr>
            <a:picLocks noChangeAspect="1" noChangeArrowheads="1"/>
          </p:cNvPicPr>
          <p:nvPr/>
        </p:nvPicPr>
        <p:blipFill rotWithShape="1">
          <a:blip r:embed="rId4">
            <a:extLst>
              <a:ext uri="{28A0092B-C50C-407E-A947-70E740481C1C}">
                <a14:useLocalDpi xmlns:a14="http://schemas.microsoft.com/office/drawing/2010/main" val="0"/>
              </a:ext>
            </a:extLst>
          </a:blip>
          <a:srcRect l="7054" r="68953"/>
          <a:stretch/>
        </p:blipFill>
        <p:spPr bwMode="auto">
          <a:xfrm>
            <a:off x="6280751" y="4185880"/>
            <a:ext cx="2193900" cy="2672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es.edu.uy/wp-content/uploads/2013/07/logo-f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203" y="6200281"/>
            <a:ext cx="1707853" cy="45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833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2292"/>
            <a:ext cx="8229600" cy="1143000"/>
          </a:xfrm>
        </p:spPr>
        <p:txBody>
          <a:bodyPr/>
          <a:lstStyle/>
          <a:p>
            <a:r>
              <a:rPr lang="es-UY" dirty="0" smtClean="0"/>
              <a:t>Datos satelitales de irradiancia</a:t>
            </a:r>
            <a:endParaRPr lang="es-UY" dirty="0"/>
          </a:p>
        </p:txBody>
      </p:sp>
      <p:sp>
        <p:nvSpPr>
          <p:cNvPr id="3" name="Marcador de contenido 2"/>
          <p:cNvSpPr>
            <a:spLocks noGrp="1"/>
          </p:cNvSpPr>
          <p:nvPr>
            <p:ph idx="1"/>
          </p:nvPr>
        </p:nvSpPr>
        <p:spPr>
          <a:xfrm>
            <a:off x="467544" y="1268760"/>
            <a:ext cx="8229600" cy="4525963"/>
          </a:xfrm>
        </p:spPr>
        <p:txBody>
          <a:bodyPr>
            <a:noAutofit/>
          </a:bodyPr>
          <a:lstStyle/>
          <a:p>
            <a:pPr algn="just"/>
            <a:r>
              <a:rPr lang="es-UY" sz="2800" dirty="0" smtClean="0"/>
              <a:t>Se generaron utilizando un modelo satelital desarrollado por el LES. </a:t>
            </a:r>
          </a:p>
          <a:p>
            <a:pPr algn="just"/>
            <a:r>
              <a:rPr lang="es-UY" sz="2800" dirty="0" smtClean="0"/>
              <a:t>Imágenes generadas por el </a:t>
            </a:r>
            <a:r>
              <a:rPr lang="es-UY" sz="2800" dirty="0" smtClean="0"/>
              <a:t>satélite </a:t>
            </a:r>
            <a:r>
              <a:rPr lang="es-UY" sz="2800" dirty="0" smtClean="0"/>
              <a:t>geoestacionario GOES-East. Cadencia temporal 2 por hora, y resolución 2 km.</a:t>
            </a:r>
          </a:p>
          <a:p>
            <a:pPr algn="just"/>
            <a:r>
              <a:rPr lang="es-UY" sz="2800" dirty="0" smtClean="0"/>
              <a:t>Imágenes almacenadas y procesadas en servidor dedicado del LES. </a:t>
            </a:r>
          </a:p>
          <a:p>
            <a:pPr algn="just"/>
            <a:r>
              <a:rPr lang="es-UY" sz="2800" u="sng" dirty="0" smtClean="0"/>
              <a:t>Incertidumbre de datos satelitales:</a:t>
            </a:r>
          </a:p>
          <a:p>
            <a:pPr lvl="1" algn="just"/>
            <a:r>
              <a:rPr lang="es-UY" sz="2400" dirty="0" smtClean="0">
                <a:solidFill>
                  <a:srgbClr val="FF0000"/>
                </a:solidFill>
              </a:rPr>
              <a:t>12-13% a escala horaria</a:t>
            </a:r>
          </a:p>
          <a:p>
            <a:pPr lvl="1" algn="just"/>
            <a:r>
              <a:rPr lang="es-UY" sz="2400" dirty="0" smtClean="0">
                <a:solidFill>
                  <a:srgbClr val="FF0000"/>
                </a:solidFill>
              </a:rPr>
              <a:t>6 – 7% a escala diaria (Referencia: Incertidumbre de </a:t>
            </a:r>
            <a:r>
              <a:rPr lang="es-UY" sz="2400" dirty="0" err="1" smtClean="0">
                <a:solidFill>
                  <a:srgbClr val="FF0000"/>
                </a:solidFill>
              </a:rPr>
              <a:t>piranómetro</a:t>
            </a:r>
            <a:r>
              <a:rPr lang="es-UY" sz="2400" dirty="0" smtClean="0">
                <a:solidFill>
                  <a:srgbClr val="FF0000"/>
                </a:solidFill>
              </a:rPr>
              <a:t> clase A en campo 7%)</a:t>
            </a:r>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05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Datos satelitales faltantes</a:t>
            </a:r>
            <a:endParaRPr lang="es-UY"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fontScale="92500"/>
              </a:bodyPr>
              <a:lstStyle/>
              <a:p>
                <a:pPr algn="just"/>
                <a:r>
                  <a:rPr lang="es-UY" sz="2800" dirty="0" smtClean="0"/>
                  <a:t>Algunos huecos de hasta 3 horas, por monitorización de fenómenos climáticos del Caribe por parte del satélite.</a:t>
                </a:r>
              </a:p>
              <a:p>
                <a:pPr algn="just"/>
                <a:endParaRPr lang="es-UY" sz="2800" dirty="0" smtClean="0"/>
              </a:p>
              <a:p>
                <a:pPr algn="just"/>
                <a:r>
                  <a:rPr lang="es-UY" sz="2800" dirty="0" smtClean="0"/>
                  <a:t>Interpolación lineal basada en índice de claridad:</a:t>
                </a:r>
              </a:p>
              <a:p>
                <a:pPr lvl="1" algn="just"/>
                <a14:m>
                  <m:oMath xmlns:m="http://schemas.openxmlformats.org/officeDocument/2006/math">
                    <m:sSub>
                      <m:sSubPr>
                        <m:ctrlPr>
                          <a:rPr lang="es-UY" sz="2400" i="1" smtClean="0">
                            <a:latin typeface="Cambria Math"/>
                          </a:rPr>
                        </m:ctrlPr>
                      </m:sSubPr>
                      <m:e>
                        <m:r>
                          <a:rPr lang="es-UY" sz="2400" b="0" i="1" smtClean="0">
                            <a:latin typeface="Cambria Math" panose="02040503050406030204" pitchFamily="18" charset="0"/>
                          </a:rPr>
                          <m:t>𝑘</m:t>
                        </m:r>
                      </m:e>
                      <m:sub>
                        <m:r>
                          <a:rPr lang="es-UY" sz="2400" b="0" i="1" smtClean="0">
                            <a:latin typeface="Cambria Math" panose="02040503050406030204" pitchFamily="18" charset="0"/>
                          </a:rPr>
                          <m:t>𝑇</m:t>
                        </m:r>
                      </m:sub>
                    </m:sSub>
                    <m:r>
                      <a:rPr lang="es-UY" sz="2400" b="0" i="1" smtClean="0">
                        <a:latin typeface="Cambria Math" panose="02040503050406030204" pitchFamily="18" charset="0"/>
                      </a:rPr>
                      <m:t>=</m:t>
                    </m:r>
                    <m:f>
                      <m:fPr>
                        <m:ctrlPr>
                          <a:rPr lang="es-UY" sz="2400" b="0" i="1" smtClean="0">
                            <a:latin typeface="Cambria Math"/>
                          </a:rPr>
                        </m:ctrlPr>
                      </m:fPr>
                      <m:num>
                        <m:r>
                          <a:rPr lang="es-UY" sz="2400" b="0" i="1" smtClean="0">
                            <a:latin typeface="Cambria Math" panose="02040503050406030204" pitchFamily="18" charset="0"/>
                          </a:rPr>
                          <m:t>𝐼</m:t>
                        </m:r>
                      </m:num>
                      <m:den>
                        <m:sSub>
                          <m:sSubPr>
                            <m:ctrlPr>
                              <a:rPr lang="es-UY" sz="2400" b="0" i="1" smtClean="0">
                                <a:latin typeface="Cambria Math"/>
                              </a:rPr>
                            </m:ctrlPr>
                          </m:sSubPr>
                          <m:e>
                            <m:r>
                              <a:rPr lang="es-UY" sz="2400" b="0" i="1" smtClean="0">
                                <a:latin typeface="Cambria Math" panose="02040503050406030204" pitchFamily="18" charset="0"/>
                              </a:rPr>
                              <m:t>𝐼</m:t>
                            </m:r>
                          </m:e>
                          <m:sub>
                            <m:r>
                              <a:rPr lang="es-UY" sz="2400" b="0" i="1" smtClean="0">
                                <a:latin typeface="Cambria Math" panose="02040503050406030204" pitchFamily="18" charset="0"/>
                              </a:rPr>
                              <m:t>𝑜</m:t>
                            </m:r>
                          </m:sub>
                        </m:sSub>
                      </m:den>
                    </m:f>
                    <m:r>
                      <a:rPr lang="es-UY" sz="2400" b="0" i="1" smtClean="0">
                        <a:latin typeface="Cambria Math" panose="02040503050406030204" pitchFamily="18" charset="0"/>
                      </a:rPr>
                      <m:t>=</m:t>
                    </m:r>
                    <m:f>
                      <m:fPr>
                        <m:ctrlPr>
                          <a:rPr lang="es-UY" sz="2400" b="0" i="1" smtClean="0">
                            <a:latin typeface="Cambria Math"/>
                          </a:rPr>
                        </m:ctrlPr>
                      </m:fPr>
                      <m:num>
                        <m:r>
                          <a:rPr lang="es-UY" sz="2400" b="0" i="1" smtClean="0">
                            <a:latin typeface="Cambria Math" panose="02040503050406030204" pitchFamily="18" charset="0"/>
                          </a:rPr>
                          <m:t>𝐼</m:t>
                        </m:r>
                      </m:num>
                      <m:den>
                        <m:sSub>
                          <m:sSubPr>
                            <m:ctrlPr>
                              <a:rPr lang="es-UY" sz="2400" b="0" i="1" smtClean="0">
                                <a:latin typeface="Cambria Math"/>
                              </a:rPr>
                            </m:ctrlPr>
                          </m:sSubPr>
                          <m:e>
                            <m:r>
                              <a:rPr lang="es-UY" sz="2400" b="0" i="1" smtClean="0">
                                <a:latin typeface="Cambria Math" panose="02040503050406030204" pitchFamily="18" charset="0"/>
                              </a:rPr>
                              <m:t>𝐼</m:t>
                            </m:r>
                          </m:e>
                          <m:sub>
                            <m:r>
                              <a:rPr lang="es-UY" sz="2400" b="0" i="1" smtClean="0">
                                <a:latin typeface="Cambria Math" panose="02040503050406030204" pitchFamily="18" charset="0"/>
                              </a:rPr>
                              <m:t>𝑆𝐶</m:t>
                            </m:r>
                          </m:sub>
                        </m:sSub>
                        <m:sSub>
                          <m:sSubPr>
                            <m:ctrlPr>
                              <a:rPr lang="es-UY" sz="2400" b="0" i="1" smtClean="0">
                                <a:latin typeface="Cambria Math"/>
                              </a:rPr>
                            </m:ctrlPr>
                          </m:sSubPr>
                          <m:e>
                            <m:r>
                              <a:rPr lang="es-UY" sz="2400" b="0" i="1" smtClean="0">
                                <a:latin typeface="Cambria Math" panose="02040503050406030204" pitchFamily="18" charset="0"/>
                              </a:rPr>
                              <m:t>𝐹</m:t>
                            </m:r>
                          </m:e>
                          <m:sub>
                            <m:r>
                              <a:rPr lang="es-UY" sz="2400" b="0" i="1" smtClean="0">
                                <a:latin typeface="Cambria Math" panose="02040503050406030204" pitchFamily="18" charset="0"/>
                              </a:rPr>
                              <m:t>𝑛</m:t>
                            </m:r>
                          </m:sub>
                        </m:sSub>
                        <m:func>
                          <m:funcPr>
                            <m:ctrlPr>
                              <a:rPr lang="es-UY" sz="2400" b="0" i="1" smtClean="0">
                                <a:latin typeface="Cambria Math"/>
                              </a:rPr>
                            </m:ctrlPr>
                          </m:funcPr>
                          <m:fName>
                            <m:r>
                              <m:rPr>
                                <m:sty m:val="p"/>
                              </m:rPr>
                              <a:rPr lang="es-UY" sz="2400" b="0" i="0" smtClean="0">
                                <a:latin typeface="Cambria Math" panose="02040503050406030204" pitchFamily="18" charset="0"/>
                              </a:rPr>
                              <m:t>cos</m:t>
                            </m:r>
                          </m:fName>
                          <m:e>
                            <m:sSub>
                              <m:sSubPr>
                                <m:ctrlPr>
                                  <a:rPr lang="es-UY" sz="2400" b="0" i="1" smtClean="0">
                                    <a:latin typeface="Cambria Math"/>
                                  </a:rPr>
                                </m:ctrlPr>
                              </m:sSubPr>
                              <m:e>
                                <m:r>
                                  <a:rPr lang="es-UY" sz="2400" b="0" i="1" smtClean="0">
                                    <a:latin typeface="Cambria Math" panose="02040503050406030204" pitchFamily="18" charset="0"/>
                                    <a:ea typeface="Cambria Math" panose="02040503050406030204" pitchFamily="18" charset="0"/>
                                  </a:rPr>
                                  <m:t>𝜃</m:t>
                                </m:r>
                              </m:e>
                              <m:sub>
                                <m:r>
                                  <a:rPr lang="es-UY" sz="2400" b="0" i="1" smtClean="0">
                                    <a:latin typeface="Cambria Math" panose="02040503050406030204" pitchFamily="18" charset="0"/>
                                  </a:rPr>
                                  <m:t>𝑧</m:t>
                                </m:r>
                              </m:sub>
                            </m:sSub>
                          </m:e>
                        </m:func>
                      </m:den>
                    </m:f>
                  </m:oMath>
                </a14:m>
                <a:endParaRPr lang="es-UY" sz="2400" dirty="0" smtClean="0"/>
              </a:p>
              <a:p>
                <a:pPr algn="just"/>
                <a:endParaRPr lang="es-UY" sz="2800" dirty="0" smtClean="0"/>
              </a:p>
              <a:p>
                <a:pPr algn="just"/>
                <a:r>
                  <a:rPr lang="es-UY" sz="2800" dirty="0" err="1" smtClean="0"/>
                  <a:t>kt</a:t>
                </a:r>
                <a:r>
                  <a:rPr lang="es-UY" sz="2800" dirty="0" smtClean="0"/>
                  <a:t> cuantifica indirectamente el nivel de nubosidad</a:t>
                </a:r>
              </a:p>
              <a:p>
                <a:pPr algn="just"/>
                <a:endParaRPr lang="es-UY" sz="2800" dirty="0" smtClean="0"/>
              </a:p>
              <a:p>
                <a:pPr algn="just"/>
                <a:r>
                  <a:rPr lang="es-UY" sz="2800" dirty="0" smtClean="0"/>
                  <a:t>Interpolación menor al 4%</a:t>
                </a:r>
              </a:p>
              <a:p>
                <a:endParaRPr lang="es-UY"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111" t="-1213" r="-1333"/>
                </a:stretch>
              </a:blipFill>
            </p:spPr>
            <p:txBody>
              <a:bodyPr/>
              <a:lstStyle/>
              <a:p>
                <a:r>
                  <a:rPr lang="es-UY">
                    <a:noFill/>
                  </a:rPr>
                  <a:t> </a:t>
                </a:r>
              </a:p>
            </p:txBody>
          </p:sp>
        </mc:Fallback>
      </mc:AlternateContent>
      <p:pic>
        <p:nvPicPr>
          <p:cNvPr id="4"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30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Ejemplo: Estación Carrasco</a:t>
            </a:r>
            <a:endParaRPr lang="es-UY" dirty="0"/>
          </a:p>
        </p:txBody>
      </p:sp>
      <p:pic>
        <p:nvPicPr>
          <p:cNvPr id="4" name="Imagen 3"/>
          <p:cNvPicPr>
            <a:picLocks noChangeAspect="1"/>
          </p:cNvPicPr>
          <p:nvPr/>
        </p:nvPicPr>
        <p:blipFill>
          <a:blip r:embed="rId2"/>
          <a:stretch>
            <a:fillRect/>
          </a:stretch>
        </p:blipFill>
        <p:spPr>
          <a:xfrm>
            <a:off x="185737" y="2308734"/>
            <a:ext cx="8772525" cy="3152775"/>
          </a:xfrm>
          <a:prstGeom prst="rect">
            <a:avLst/>
          </a:prstGeom>
        </p:spPr>
      </p:pic>
      <p:sp>
        <p:nvSpPr>
          <p:cNvPr id="5" name="CuadroTexto 4"/>
          <p:cNvSpPr txBox="1"/>
          <p:nvPr/>
        </p:nvSpPr>
        <p:spPr>
          <a:xfrm>
            <a:off x="539552" y="1626585"/>
            <a:ext cx="4392488" cy="461665"/>
          </a:xfrm>
          <a:prstGeom prst="rect">
            <a:avLst/>
          </a:prstGeom>
          <a:noFill/>
        </p:spPr>
        <p:txBody>
          <a:bodyPr wrap="square" rtlCol="0">
            <a:spAutoFit/>
          </a:bodyPr>
          <a:lstStyle/>
          <a:p>
            <a:r>
              <a:rPr lang="es-UY" sz="2400" dirty="0" smtClean="0"/>
              <a:t>Serie horaria total de 15 años</a:t>
            </a:r>
            <a:endParaRPr lang="es-UY" sz="2400" dirty="0"/>
          </a:p>
        </p:txBody>
      </p:sp>
      <p:pic>
        <p:nvPicPr>
          <p:cNvPr id="6"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27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8520" y="116632"/>
            <a:ext cx="9006585" cy="3352800"/>
          </a:xfrm>
          <a:prstGeom prst="rect">
            <a:avLst/>
          </a:prstGeom>
        </p:spPr>
      </p:pic>
      <p:pic>
        <p:nvPicPr>
          <p:cNvPr id="5" name="Imagen 4"/>
          <p:cNvPicPr>
            <a:picLocks noChangeAspect="1"/>
          </p:cNvPicPr>
          <p:nvPr/>
        </p:nvPicPr>
        <p:blipFill>
          <a:blip r:embed="rId3"/>
          <a:stretch>
            <a:fillRect/>
          </a:stretch>
        </p:blipFill>
        <p:spPr>
          <a:xfrm>
            <a:off x="101159" y="3645024"/>
            <a:ext cx="9068938" cy="3276600"/>
          </a:xfrm>
          <a:prstGeom prst="rect">
            <a:avLst/>
          </a:prstGeom>
        </p:spPr>
      </p:pic>
    </p:spTree>
    <p:extLst>
      <p:ext uri="{BB962C8B-B14F-4D97-AF65-F5344CB8AC3E}">
        <p14:creationId xmlns:p14="http://schemas.microsoft.com/office/powerpoint/2010/main" val="2977950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46856" y="269776"/>
            <a:ext cx="8229600" cy="1143000"/>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dirty="0" smtClean="0">
                <a:effectLst>
                  <a:outerShdw blurRad="38100" dist="38100" dir="2700000" algn="tl">
                    <a:srgbClr val="000000">
                      <a:alpha val="43137"/>
                    </a:srgbClr>
                  </a:outerShdw>
                </a:effectLst>
              </a:rPr>
              <a:t>Modelo de Planta PV</a:t>
            </a:r>
            <a:endParaRPr lang="es-UY" dirty="0">
              <a:effectLst>
                <a:outerShdw blurRad="38100" dist="38100" dir="2700000" algn="tl">
                  <a:srgbClr val="000000">
                    <a:alpha val="43137"/>
                  </a:srgbClr>
                </a:outerShdw>
              </a:effectLst>
            </a:endParaRPr>
          </a:p>
        </p:txBody>
      </p:sp>
      <p:pic>
        <p:nvPicPr>
          <p:cNvPr id="4" name="3 Imagen"/>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344" y="1374601"/>
            <a:ext cx="9143999" cy="5002535"/>
          </a:xfrm>
          <a:prstGeom prst="rect">
            <a:avLst/>
          </a:prstGeom>
        </p:spPr>
      </p:pic>
      <p:pic>
        <p:nvPicPr>
          <p:cNvPr id="5" name="Picture 4" descr="http://les.edu.uy/wp-content/uploads/2013/07/logo-f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83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Modelo de planta Fotovoltaica</a:t>
            </a:r>
            <a:endParaRPr lang="es-UY" dirty="0"/>
          </a:p>
        </p:txBody>
      </p:sp>
      <p:sp>
        <p:nvSpPr>
          <p:cNvPr id="3" name="2 Marcador de contenido"/>
          <p:cNvSpPr>
            <a:spLocks noGrp="1"/>
          </p:cNvSpPr>
          <p:nvPr>
            <p:ph idx="1"/>
          </p:nvPr>
        </p:nvSpPr>
        <p:spPr>
          <a:xfrm>
            <a:off x="457200" y="1268760"/>
            <a:ext cx="8229600" cy="5040560"/>
          </a:xfrm>
        </p:spPr>
        <p:txBody>
          <a:bodyPr>
            <a:noAutofit/>
          </a:bodyPr>
          <a:lstStyle/>
          <a:p>
            <a:pPr algn="just"/>
            <a:r>
              <a:rPr lang="es-UY" sz="2000" dirty="0" smtClean="0"/>
              <a:t>Modelo desarrollado por el grupo de Energía Solar Fotovoltaica del Instituto de Ingeniería Eléctrica.</a:t>
            </a:r>
          </a:p>
          <a:p>
            <a:pPr algn="just"/>
            <a:r>
              <a:rPr lang="es-UY" sz="2000" dirty="0" smtClean="0"/>
              <a:t>Primera versión (Proyecto Fin de Carrera “Análisis del uso de seguidores en centrales fotovoltaicas” </a:t>
            </a:r>
            <a:r>
              <a:rPr lang="es-UY" sz="2000" dirty="0" err="1" smtClean="0"/>
              <a:t>Crapuchetti</a:t>
            </a:r>
            <a:r>
              <a:rPr lang="es-UY" sz="2000" dirty="0" smtClean="0"/>
              <a:t>, Hermida, </a:t>
            </a:r>
            <a:r>
              <a:rPr lang="es-UY" sz="2000" dirty="0" err="1" smtClean="0"/>
              <a:t>Puppo</a:t>
            </a:r>
            <a:r>
              <a:rPr lang="es-UY" sz="2000" dirty="0" smtClean="0"/>
              <a:t>, 2014)</a:t>
            </a:r>
          </a:p>
          <a:p>
            <a:pPr algn="just"/>
            <a:endParaRPr lang="es-UY" sz="1400" dirty="0" smtClean="0"/>
          </a:p>
          <a:p>
            <a:pPr algn="just"/>
            <a:r>
              <a:rPr lang="es-UY" sz="2000" dirty="0" smtClean="0"/>
              <a:t>Funciona sobre Matlab/</a:t>
            </a:r>
            <a:r>
              <a:rPr lang="es-UY" sz="2000" dirty="0" err="1" smtClean="0"/>
              <a:t>Simulink</a:t>
            </a:r>
            <a:endParaRPr lang="es-UY" sz="2000" dirty="0" smtClean="0"/>
          </a:p>
          <a:p>
            <a:pPr algn="just"/>
            <a:endParaRPr lang="es-UY" sz="1200" dirty="0" smtClean="0"/>
          </a:p>
          <a:p>
            <a:pPr algn="just"/>
            <a:r>
              <a:rPr lang="es-UY" sz="2000" dirty="0" smtClean="0"/>
              <a:t>Consta de 3 Bloques Principales:</a:t>
            </a:r>
          </a:p>
          <a:p>
            <a:pPr lvl="1" algn="just"/>
            <a:r>
              <a:rPr lang="es-UY" sz="2000" dirty="0" smtClean="0"/>
              <a:t>Pasaje a Plano Inclinado de Datos de Irradiación</a:t>
            </a:r>
          </a:p>
          <a:p>
            <a:pPr lvl="1" algn="just"/>
            <a:r>
              <a:rPr lang="es-UY" sz="2000" dirty="0" smtClean="0"/>
              <a:t>Modelo de planta fotovoltaica</a:t>
            </a:r>
          </a:p>
          <a:p>
            <a:pPr lvl="1" algn="just"/>
            <a:r>
              <a:rPr lang="es-UY" sz="2000" dirty="0" smtClean="0"/>
              <a:t>Modelo de Pérdidas</a:t>
            </a:r>
          </a:p>
          <a:p>
            <a:pPr algn="just"/>
            <a:endParaRPr lang="es-UY" sz="1600" dirty="0" smtClean="0"/>
          </a:p>
          <a:p>
            <a:pPr algn="just"/>
            <a:r>
              <a:rPr lang="es-UY" sz="2000" dirty="0" smtClean="0"/>
              <a:t>Para el modelo del panel fotovoltaico se utiliza de referencia un módulo de </a:t>
            </a:r>
            <a:r>
              <a:rPr lang="es-UY" sz="2000" dirty="0" err="1" smtClean="0"/>
              <a:t>Poly</a:t>
            </a:r>
            <a:r>
              <a:rPr lang="es-UY" sz="2000" dirty="0" smtClean="0"/>
              <a:t>-Si del mercado (tecnología que abarca más del 90% de las instalaciones solares fotovoltaicas).</a:t>
            </a:r>
            <a:endParaRPr lang="es-UY" sz="2000" dirty="0" smtClean="0"/>
          </a:p>
          <a:p>
            <a:pPr lvl="1"/>
            <a:endParaRPr lang="es-UY" dirty="0" smtClean="0"/>
          </a:p>
          <a:p>
            <a:endParaRPr lang="es-UY" dirty="0"/>
          </a:p>
          <a:p>
            <a:endParaRPr lang="es-UY" dirty="0" smtClean="0"/>
          </a:p>
          <a:p>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4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0962" y="188640"/>
            <a:ext cx="8229600" cy="1143000"/>
          </a:xfrm>
        </p:spPr>
        <p:txBody>
          <a:bodyPr/>
          <a:lstStyle/>
          <a:p>
            <a:r>
              <a:rPr lang="es-UY" dirty="0" smtClean="0"/>
              <a:t>Modelo de planta fotovoltaica</a:t>
            </a:r>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Dropbox\Proyecto Solar\Documentación\iietesisv1-1\Imagenes\BloquesSimulink\Planta2.p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28204" y="1196752"/>
            <a:ext cx="6928172" cy="273444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59842" y="3564632"/>
            <a:ext cx="8064896" cy="2862322"/>
          </a:xfrm>
          <a:prstGeom prst="rect">
            <a:avLst/>
          </a:prstGeom>
        </p:spPr>
        <p:txBody>
          <a:bodyPr wrap="square">
            <a:spAutoFit/>
          </a:bodyPr>
          <a:lstStyle/>
          <a:p>
            <a:pPr marL="285750" indent="-285750">
              <a:lnSpc>
                <a:spcPct val="150000"/>
              </a:lnSpc>
              <a:buClr>
                <a:schemeClr val="accent6">
                  <a:lumMod val="75000"/>
                </a:schemeClr>
              </a:buClr>
              <a:buFont typeface="Arial" pitchFamily="34" charset="0"/>
              <a:buChar char="•"/>
            </a:pPr>
            <a:r>
              <a:rPr lang="es-UY" sz="2000" dirty="0"/>
              <a:t>Modelo eléctrico del panel </a:t>
            </a:r>
            <a:r>
              <a:rPr lang="es-UY" sz="2000" dirty="0" smtClean="0"/>
              <a:t>fotovoltaico en condiciones STC</a:t>
            </a:r>
            <a:endParaRPr lang="es-UY" sz="2000" dirty="0"/>
          </a:p>
          <a:p>
            <a:pPr marL="285750" indent="-285750">
              <a:lnSpc>
                <a:spcPct val="150000"/>
              </a:lnSpc>
              <a:buClr>
                <a:schemeClr val="accent6">
                  <a:lumMod val="75000"/>
                </a:schemeClr>
              </a:buClr>
              <a:buFont typeface="Arial" pitchFamily="34" charset="0"/>
              <a:buChar char="•"/>
            </a:pPr>
            <a:r>
              <a:rPr lang="es-UY" sz="2000" dirty="0" smtClean="0"/>
              <a:t>Modelado </a:t>
            </a:r>
            <a:r>
              <a:rPr lang="es-UY" sz="2000" dirty="0"/>
              <a:t>del pasaje a plano </a:t>
            </a:r>
            <a:r>
              <a:rPr lang="es-UY" sz="2000" dirty="0" smtClean="0"/>
              <a:t>inclinado</a:t>
            </a:r>
          </a:p>
          <a:p>
            <a:pPr marL="285750" indent="-285750">
              <a:lnSpc>
                <a:spcPct val="150000"/>
              </a:lnSpc>
              <a:buClr>
                <a:schemeClr val="accent6">
                  <a:lumMod val="75000"/>
                </a:schemeClr>
              </a:buClr>
              <a:buFont typeface="Arial" pitchFamily="34" charset="0"/>
              <a:buChar char="•"/>
            </a:pPr>
            <a:r>
              <a:rPr lang="es-UY" sz="2000" dirty="0" smtClean="0"/>
              <a:t>Modelo térmico  del panel fotovoltaico</a:t>
            </a:r>
            <a:endParaRPr lang="es-UY" sz="2000" dirty="0"/>
          </a:p>
          <a:p>
            <a:pPr marL="285750" indent="-285750">
              <a:lnSpc>
                <a:spcPct val="150000"/>
              </a:lnSpc>
              <a:buClr>
                <a:schemeClr val="accent6">
                  <a:lumMod val="75000"/>
                </a:schemeClr>
              </a:buClr>
              <a:buFont typeface="Arial" pitchFamily="34" charset="0"/>
              <a:buChar char="•"/>
            </a:pPr>
            <a:r>
              <a:rPr lang="es-UY" sz="2000" dirty="0"/>
              <a:t>Modelado del panel fotovoltaico a partir de las condiciones </a:t>
            </a:r>
            <a:r>
              <a:rPr lang="es-UY" sz="2000" dirty="0" smtClean="0"/>
              <a:t>ambientales</a:t>
            </a:r>
            <a:endParaRPr lang="es-UY" sz="2000" dirty="0"/>
          </a:p>
          <a:p>
            <a:pPr marL="285750" indent="-285750">
              <a:lnSpc>
                <a:spcPct val="150000"/>
              </a:lnSpc>
              <a:buClr>
                <a:schemeClr val="accent6">
                  <a:lumMod val="75000"/>
                </a:schemeClr>
              </a:buClr>
              <a:buFont typeface="Arial" pitchFamily="34" charset="0"/>
              <a:buChar char="•"/>
            </a:pPr>
            <a:r>
              <a:rPr lang="es-UY" sz="2000" dirty="0"/>
              <a:t>Modelo del dispositivo inversor y MPPT (</a:t>
            </a:r>
            <a:r>
              <a:rPr lang="es-UY" sz="2000" dirty="0" err="1"/>
              <a:t>Maximum</a:t>
            </a:r>
            <a:r>
              <a:rPr lang="es-UY" sz="2000" dirty="0"/>
              <a:t> </a:t>
            </a:r>
            <a:r>
              <a:rPr lang="es-UY" sz="2000" dirty="0" err="1"/>
              <a:t>Power</a:t>
            </a:r>
            <a:r>
              <a:rPr lang="es-UY" sz="2000" dirty="0"/>
              <a:t> Point </a:t>
            </a:r>
            <a:r>
              <a:rPr lang="es-UY" sz="2000" dirty="0" err="1"/>
              <a:t>Tracker</a:t>
            </a:r>
            <a:r>
              <a:rPr lang="es-UY" sz="2000" dirty="0" smtClean="0"/>
              <a:t>)</a:t>
            </a:r>
            <a:endParaRPr lang="es-UY" sz="2000" dirty="0"/>
          </a:p>
          <a:p>
            <a:pPr marL="285750" indent="-285750">
              <a:lnSpc>
                <a:spcPct val="150000"/>
              </a:lnSpc>
              <a:buClr>
                <a:schemeClr val="accent6">
                  <a:lumMod val="75000"/>
                </a:schemeClr>
              </a:buClr>
              <a:buFont typeface="Arial" pitchFamily="34" charset="0"/>
              <a:buChar char="•"/>
            </a:pPr>
            <a:r>
              <a:rPr lang="es-UY" sz="2000" dirty="0"/>
              <a:t>Modelado de las </a:t>
            </a:r>
            <a:r>
              <a:rPr lang="es-UY" sz="2000" dirty="0" smtClean="0"/>
              <a:t>pérdidas </a:t>
            </a:r>
            <a:r>
              <a:rPr lang="es-UY" sz="2000" dirty="0"/>
              <a:t>globales de la </a:t>
            </a:r>
            <a:r>
              <a:rPr lang="es-UY" sz="2000" dirty="0" smtClean="0"/>
              <a:t>planta</a:t>
            </a:r>
          </a:p>
        </p:txBody>
      </p:sp>
    </p:spTree>
    <p:extLst>
      <p:ext uri="{BB962C8B-B14F-4D97-AF65-F5344CB8AC3E}">
        <p14:creationId xmlns:p14="http://schemas.microsoft.com/office/powerpoint/2010/main" val="3010631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5937523"/>
          </a:xfrm>
        </p:spPr>
        <p:txBody>
          <a:bodyPr>
            <a:normAutofit/>
          </a:bodyPr>
          <a:lstStyle/>
          <a:p>
            <a:r>
              <a:rPr lang="es-UY" sz="2400" dirty="0" smtClean="0"/>
              <a:t>El modelo funciona a escala horaria y su salida es energía PV generada en </a:t>
            </a:r>
            <a:r>
              <a:rPr lang="es-UY" sz="2400" dirty="0" err="1" smtClean="0"/>
              <a:t>Wh</a:t>
            </a:r>
            <a:r>
              <a:rPr lang="es-UY" sz="2400" dirty="0" smtClean="0"/>
              <a:t>.</a:t>
            </a:r>
            <a:endParaRPr lang="es-UY" sz="2400"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4" y="1052736"/>
            <a:ext cx="8928869" cy="386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23528" y="5085184"/>
            <a:ext cx="8496944" cy="830997"/>
          </a:xfrm>
          <a:prstGeom prst="rect">
            <a:avLst/>
          </a:prstGeom>
          <a:noFill/>
        </p:spPr>
        <p:txBody>
          <a:bodyPr wrap="square" rtlCol="0">
            <a:spAutoFit/>
          </a:bodyPr>
          <a:lstStyle/>
          <a:p>
            <a:pPr marL="285750" indent="-285750">
              <a:buFont typeface="Arial" panose="020B0604020202020204" pitchFamily="34" charset="0"/>
              <a:buChar char="•"/>
            </a:pPr>
            <a:r>
              <a:rPr lang="es-UY" sz="2400" dirty="0" smtClean="0"/>
              <a:t>En base a la energía horaria, se construye el acumulado diario. Sólo se acepta un día como valido si todas las horas son válidas.</a:t>
            </a:r>
            <a:endParaRPr lang="es-UY" sz="2400" dirty="0"/>
          </a:p>
        </p:txBody>
      </p:sp>
    </p:spTree>
    <p:extLst>
      <p:ext uri="{BB962C8B-B14F-4D97-AF65-F5344CB8AC3E}">
        <p14:creationId xmlns:p14="http://schemas.microsoft.com/office/powerpoint/2010/main" val="3676114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467544" y="1412776"/>
                <a:ext cx="8229600" cy="5649491"/>
              </a:xfrm>
            </p:spPr>
            <p:txBody>
              <a:bodyPr/>
              <a:lstStyle/>
              <a:p>
                <a:r>
                  <a:rPr lang="es-UY" sz="2400" dirty="0" smtClean="0"/>
                  <a:t>El promedio mensual se realiza si el mes tiene por lo menos 15 días válidos (≥ 50%).</a:t>
                </a:r>
              </a:p>
              <a:p>
                <a:r>
                  <a:rPr lang="es-UY" sz="2400" dirty="0" smtClean="0"/>
                  <a:t>El total anual se calcula en base a los promedios mensuales.</a:t>
                </a:r>
              </a:p>
              <a:p>
                <a:pPr marL="0" indent="0">
                  <a:buNone/>
                </a:pPr>
                <a:endParaRPr lang="es-UY" dirty="0" smtClean="0"/>
              </a:p>
              <a:p>
                <a:pPr marL="0" indent="0">
                  <a:buNone/>
                </a:pPr>
                <a:endParaRPr lang="es-UY" dirty="0"/>
              </a:p>
              <a:p>
                <a:r>
                  <a:rPr lang="es-UY" sz="2400" dirty="0" smtClean="0"/>
                  <a:t>A partir de este valor se obtienen los factores de planta anuales:</a:t>
                </a:r>
              </a:p>
              <a:p>
                <a14:m>
                  <m:oMath xmlns:m="http://schemas.openxmlformats.org/officeDocument/2006/math">
                    <m:sSubSup>
                      <m:sSubSupPr>
                        <m:ctrlPr>
                          <a:rPr lang="es-UY" sz="2400" i="1" smtClean="0">
                            <a:latin typeface="Cambria Math"/>
                          </a:rPr>
                        </m:ctrlPr>
                      </m:sSubSupPr>
                      <m:e>
                        <m:r>
                          <a:rPr lang="es-UY" sz="2400" b="0" i="1" smtClean="0">
                            <a:latin typeface="Cambria Math"/>
                          </a:rPr>
                          <m:t>𝐹𝑝</m:t>
                        </m:r>
                      </m:e>
                      <m:sub/>
                      <m:sup>
                        <m:r>
                          <a:rPr lang="es-UY" sz="2400" b="0" i="1" smtClean="0">
                            <a:latin typeface="Cambria Math"/>
                          </a:rPr>
                          <m:t>𝑎𝑛𝑢𝑎𝑙</m:t>
                        </m:r>
                      </m:sup>
                    </m:sSubSup>
                    <m:r>
                      <a:rPr lang="es-UY" sz="2400" i="1">
                        <a:latin typeface="Cambria Math"/>
                      </a:rPr>
                      <m:t>=</m:t>
                    </m:r>
                    <m:f>
                      <m:fPr>
                        <m:ctrlPr>
                          <a:rPr lang="es-UY" sz="2400" i="1">
                            <a:latin typeface="Cambria Math"/>
                          </a:rPr>
                        </m:ctrlPr>
                      </m:fPr>
                      <m:num>
                        <m:sSub>
                          <m:sSubPr>
                            <m:ctrlPr>
                              <a:rPr lang="es-UY" sz="2400" i="1">
                                <a:latin typeface="Cambria Math"/>
                              </a:rPr>
                            </m:ctrlPr>
                          </m:sSubPr>
                          <m:e>
                            <m:r>
                              <a:rPr lang="es-UY" sz="2400" i="1">
                                <a:latin typeface="Cambria Math"/>
                              </a:rPr>
                              <m:t>𝐸𝑃𝑉</m:t>
                            </m:r>
                          </m:e>
                          <m:sub>
                            <m:r>
                              <a:rPr lang="es-UY" sz="2400" i="1">
                                <a:latin typeface="Cambria Math"/>
                              </a:rPr>
                              <m:t>𝑎𝑛𝑢𝑎𝑙</m:t>
                            </m:r>
                          </m:sub>
                        </m:sSub>
                      </m:num>
                      <m:den>
                        <m:r>
                          <a:rPr lang="es-UY" sz="2400" i="1">
                            <a:latin typeface="Cambria Math"/>
                          </a:rPr>
                          <m:t>365</m:t>
                        </m:r>
                        <m:r>
                          <a:rPr lang="es-UY" sz="2400" i="1">
                            <a:latin typeface="Cambria Math"/>
                            <a:ea typeface="Cambria Math"/>
                          </a:rPr>
                          <m:t>×24×</m:t>
                        </m:r>
                        <m:sSub>
                          <m:sSubPr>
                            <m:ctrlPr>
                              <a:rPr lang="es-UY" sz="2400" i="1">
                                <a:latin typeface="Cambria Math"/>
                                <a:ea typeface="Cambria Math"/>
                              </a:rPr>
                            </m:ctrlPr>
                          </m:sSubPr>
                          <m:e>
                            <m:r>
                              <a:rPr lang="es-UY" sz="2400" i="1">
                                <a:latin typeface="Cambria Math"/>
                                <a:ea typeface="Cambria Math"/>
                              </a:rPr>
                              <m:t>𝑃𝑃𝑉</m:t>
                            </m:r>
                          </m:e>
                          <m:sub>
                            <m:r>
                              <a:rPr lang="es-UY" sz="2400" i="1">
                                <a:latin typeface="Cambria Math"/>
                                <a:ea typeface="Cambria Math"/>
                              </a:rPr>
                              <m:t>𝑝</m:t>
                            </m:r>
                          </m:sub>
                        </m:sSub>
                      </m:den>
                    </m:f>
                  </m:oMath>
                </a14:m>
                <a:endParaRPr lang="es-UY" dirty="0"/>
              </a:p>
              <a:p>
                <a:endParaRPr lang="es-UY"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67544" y="1412776"/>
                <a:ext cx="8229600" cy="5649491"/>
              </a:xfrm>
              <a:blipFill rotWithShape="1">
                <a:blip r:embed="rId2"/>
                <a:stretch>
                  <a:fillRect l="-1037" t="-863"/>
                </a:stretch>
              </a:blipFill>
            </p:spPr>
            <p:txBody>
              <a:bodyPr/>
              <a:lstStyle/>
              <a:p>
                <a:r>
                  <a:rPr lang="es-UY">
                    <a:noFill/>
                  </a:rPr>
                  <a:t> </a:t>
                </a:r>
              </a:p>
            </p:txBody>
          </p:sp>
        </mc:Fallback>
      </mc:AlternateContent>
      <p:pic>
        <p:nvPicPr>
          <p:cNvPr id="4"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528" y="2708920"/>
            <a:ext cx="32575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a:spLocks noGrp="1"/>
          </p:cNvSpPr>
          <p:nvPr>
            <p:ph type="title"/>
          </p:nvPr>
        </p:nvSpPr>
        <p:spPr>
          <a:xfrm>
            <a:off x="457200" y="274638"/>
            <a:ext cx="8229600" cy="1143000"/>
          </a:xfrm>
        </p:spPr>
        <p:txBody>
          <a:bodyPr/>
          <a:lstStyle/>
          <a:p>
            <a:r>
              <a:rPr lang="es-UY" dirty="0" smtClean="0"/>
              <a:t>Obtención de factores de planta</a:t>
            </a:r>
            <a:endParaRPr lang="es-UY" dirty="0"/>
          </a:p>
        </p:txBody>
      </p:sp>
    </p:spTree>
    <p:extLst>
      <p:ext uri="{BB962C8B-B14F-4D97-AF65-F5344CB8AC3E}">
        <p14:creationId xmlns:p14="http://schemas.microsoft.com/office/powerpoint/2010/main" val="3844817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46856" y="269776"/>
            <a:ext cx="8229600" cy="1143000"/>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dirty="0" smtClean="0">
                <a:effectLst>
                  <a:outerShdw blurRad="38100" dist="38100" dir="2700000" algn="tl">
                    <a:srgbClr val="000000">
                      <a:alpha val="43137"/>
                    </a:srgbClr>
                  </a:outerShdw>
                </a:effectLst>
              </a:rPr>
              <a:t>Simulación de Plantas PV en Uruguay</a:t>
            </a:r>
            <a:endParaRPr lang="es-UY" dirty="0">
              <a:effectLst>
                <a:outerShdw blurRad="38100" dist="38100" dir="2700000" algn="tl">
                  <a:srgbClr val="000000">
                    <a:alpha val="43137"/>
                  </a:srgbClr>
                </a:outerShdw>
              </a:effectLst>
            </a:endParaRPr>
          </a:p>
        </p:txBody>
      </p:sp>
      <p:pic>
        <p:nvPicPr>
          <p:cNvPr id="4" name="Imagen 5" descr="Captura de pantalla 2016-05-26 a las 6.52.25 p.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7127" y="1700808"/>
            <a:ext cx="8029058" cy="40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83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dirty="0" smtClean="0">
                <a:solidFill>
                  <a:srgbClr val="002060"/>
                </a:solidFill>
                <a:effectLst>
                  <a:outerShdw blurRad="38100" dist="38100" dir="2700000" algn="tl">
                    <a:srgbClr val="000000">
                      <a:alpha val="43137"/>
                    </a:srgbClr>
                  </a:outerShdw>
                </a:effectLst>
                <a:latin typeface="+mn-lt"/>
                <a:cs typeface="Estrangelo Edessa" panose="03080600000000000000" pitchFamily="66" charset="0"/>
              </a:rPr>
              <a:t>Agenda</a:t>
            </a:r>
            <a:endParaRPr lang="es-UY" dirty="0">
              <a:solidFill>
                <a:srgbClr val="002060"/>
              </a:solidFill>
              <a:effectLst>
                <a:outerShdw blurRad="38100" dist="38100" dir="2700000" algn="tl">
                  <a:srgbClr val="000000">
                    <a:alpha val="43137"/>
                  </a:srgbClr>
                </a:outerShdw>
              </a:effectLst>
              <a:latin typeface="+mn-lt"/>
              <a:cs typeface="Estrangelo Edessa" panose="03080600000000000000" pitchFamily="66" charset="0"/>
            </a:endParaRPr>
          </a:p>
        </p:txBody>
      </p:sp>
      <p:sp>
        <p:nvSpPr>
          <p:cNvPr id="3" name="2 Marcador de contenido"/>
          <p:cNvSpPr>
            <a:spLocks noGrp="1"/>
          </p:cNvSpPr>
          <p:nvPr>
            <p:ph idx="1"/>
          </p:nvPr>
        </p:nvSpPr>
        <p:spPr>
          <a:xfrm>
            <a:off x="3852698" y="2132856"/>
            <a:ext cx="6191910" cy="2613948"/>
          </a:xfrm>
        </p:spPr>
        <p:txBody>
          <a:bodyPr>
            <a:normAutofit lnSpcReduction="10000"/>
          </a:bodyPr>
          <a:lstStyle/>
          <a:p>
            <a:pPr>
              <a:buClr>
                <a:schemeClr val="accent6">
                  <a:lumMod val="75000"/>
                </a:schemeClr>
              </a:buClr>
            </a:pPr>
            <a:r>
              <a:rPr lang="es-UY" sz="2400" dirty="0" smtClean="0"/>
              <a:t>Introducción y motivación</a:t>
            </a:r>
          </a:p>
          <a:p>
            <a:pPr>
              <a:buClr>
                <a:schemeClr val="accent6">
                  <a:lumMod val="75000"/>
                </a:schemeClr>
              </a:buClr>
            </a:pPr>
            <a:r>
              <a:rPr lang="es-UY" sz="2400" dirty="0" smtClean="0"/>
              <a:t>Generación de sets de datos</a:t>
            </a:r>
          </a:p>
          <a:p>
            <a:pPr>
              <a:buClr>
                <a:schemeClr val="accent6">
                  <a:lumMod val="75000"/>
                </a:schemeClr>
              </a:buClr>
            </a:pPr>
            <a:r>
              <a:rPr lang="es-UY" sz="2400" dirty="0" smtClean="0"/>
              <a:t>Modelo de planta PV</a:t>
            </a:r>
          </a:p>
          <a:p>
            <a:pPr>
              <a:buClr>
                <a:schemeClr val="accent6">
                  <a:lumMod val="75000"/>
                </a:schemeClr>
              </a:buClr>
            </a:pPr>
            <a:r>
              <a:rPr lang="es-UY" sz="2400" dirty="0" smtClean="0"/>
              <a:t>Simulación de plantas PV en Uruguay</a:t>
            </a:r>
          </a:p>
          <a:p>
            <a:pPr>
              <a:buClr>
                <a:schemeClr val="accent6">
                  <a:lumMod val="75000"/>
                </a:schemeClr>
              </a:buClr>
            </a:pPr>
            <a:r>
              <a:rPr lang="es-UY" sz="2400" dirty="0" smtClean="0"/>
              <a:t>Mapa de Factores de Planta</a:t>
            </a:r>
          </a:p>
          <a:p>
            <a:pPr>
              <a:buClr>
                <a:schemeClr val="accent6">
                  <a:lumMod val="75000"/>
                </a:schemeClr>
              </a:buClr>
            </a:pPr>
            <a:r>
              <a:rPr lang="es-UY" sz="2400" dirty="0" smtClean="0"/>
              <a:t>Comentarios finales</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60" y="1511509"/>
            <a:ext cx="3259133" cy="3856642"/>
          </a:xfrm>
          <a:prstGeom prst="rect">
            <a:avLst/>
          </a:prstGeom>
        </p:spPr>
        <p:style>
          <a:lnRef idx="2">
            <a:schemeClr val="accent1"/>
          </a:lnRef>
          <a:fillRef idx="1">
            <a:schemeClr val="lt1"/>
          </a:fillRef>
          <a:effectRef idx="0">
            <a:schemeClr val="accent1"/>
          </a:effectRef>
          <a:fontRef idx="minor">
            <a:schemeClr val="dk1"/>
          </a:fontRef>
        </p:style>
      </p:pic>
      <p:pic>
        <p:nvPicPr>
          <p:cNvPr id="6"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701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dirty="0" smtClean="0"/>
              <a:t>Simulación de plantas PV en Uruguay</a:t>
            </a:r>
            <a:endParaRPr lang="es-UY" dirty="0"/>
          </a:p>
        </p:txBody>
      </p:sp>
      <p:sp>
        <p:nvSpPr>
          <p:cNvPr id="3" name="2 Marcador de contenido"/>
          <p:cNvSpPr>
            <a:spLocks noGrp="1"/>
          </p:cNvSpPr>
          <p:nvPr>
            <p:ph idx="1"/>
          </p:nvPr>
        </p:nvSpPr>
        <p:spPr>
          <a:xfrm>
            <a:off x="457200" y="1484784"/>
            <a:ext cx="8229600" cy="4641379"/>
          </a:xfrm>
        </p:spPr>
        <p:txBody>
          <a:bodyPr>
            <a:normAutofit fontScale="85000" lnSpcReduction="10000"/>
          </a:bodyPr>
          <a:lstStyle/>
          <a:p>
            <a:pPr algn="just"/>
            <a:r>
              <a:rPr lang="es-UY" dirty="0" smtClean="0"/>
              <a:t>Se realizaron diferentes estudios a fin de analizar las funcionalidades del modelo y poder realizar una validación del mismo</a:t>
            </a:r>
          </a:p>
          <a:p>
            <a:pPr algn="just"/>
            <a:r>
              <a:rPr lang="es-UY" dirty="0" smtClean="0">
                <a:solidFill>
                  <a:srgbClr val="FF0000"/>
                </a:solidFill>
              </a:rPr>
              <a:t>Ángulo de Inclinación </a:t>
            </a:r>
            <a:r>
              <a:rPr lang="es-UY" dirty="0" smtClean="0"/>
              <a:t>– Se estudia la incidencia de dicho ángulo en la generación y se define el ángulo óptimo para cada localidad</a:t>
            </a:r>
          </a:p>
          <a:p>
            <a:pPr algn="just"/>
            <a:r>
              <a:rPr lang="es-UY" dirty="0" smtClean="0">
                <a:solidFill>
                  <a:srgbClr val="FF0000"/>
                </a:solidFill>
              </a:rPr>
              <a:t>Efecto de la Temperatura </a:t>
            </a:r>
            <a:r>
              <a:rPr lang="es-UY" dirty="0" smtClean="0"/>
              <a:t>– Se cuantifica el efecto de la temperatura en la generación de energía solar fotovoltaica</a:t>
            </a:r>
          </a:p>
          <a:p>
            <a:pPr algn="just"/>
            <a:r>
              <a:rPr lang="es-UY" dirty="0" smtClean="0">
                <a:solidFill>
                  <a:srgbClr val="FF0000"/>
                </a:solidFill>
              </a:rPr>
              <a:t>Comparación con ASAHÍ </a:t>
            </a:r>
            <a:r>
              <a:rPr lang="es-UY" dirty="0" smtClean="0"/>
              <a:t>– Se compara la salida del modelo con la generación de la planta solar PV </a:t>
            </a:r>
            <a:r>
              <a:rPr lang="es-UY" dirty="0" err="1" smtClean="0"/>
              <a:t>Asahí</a:t>
            </a:r>
            <a:r>
              <a:rPr lang="es-UY" dirty="0" smtClean="0"/>
              <a:t>.</a:t>
            </a:r>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00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Ángulo de Inclinación</a:t>
            </a:r>
            <a:endParaRPr lang="es-UY" dirty="0"/>
          </a:p>
        </p:txBody>
      </p:sp>
      <p:sp>
        <p:nvSpPr>
          <p:cNvPr id="3" name="2 Marcador de contenido"/>
          <p:cNvSpPr>
            <a:spLocks noGrp="1"/>
          </p:cNvSpPr>
          <p:nvPr>
            <p:ph idx="1"/>
          </p:nvPr>
        </p:nvSpPr>
        <p:spPr/>
        <p:txBody>
          <a:bodyPr>
            <a:normAutofit/>
          </a:bodyPr>
          <a:lstStyle/>
          <a:p>
            <a:pPr algn="just"/>
            <a:r>
              <a:rPr lang="es-UY" sz="2800" dirty="0" smtClean="0"/>
              <a:t>Las simulaciones son para una Planta PV con orientación Norte (</a:t>
            </a:r>
            <a:r>
              <a:rPr lang="es-UY" sz="2800" dirty="0" err="1" smtClean="0"/>
              <a:t>azimuth</a:t>
            </a:r>
            <a:r>
              <a:rPr lang="es-UY" sz="2800" dirty="0" smtClean="0"/>
              <a:t> cero para hemisferio Sur).</a:t>
            </a:r>
          </a:p>
          <a:p>
            <a:pPr algn="just"/>
            <a:r>
              <a:rPr lang="es-UY" sz="2800" dirty="0" smtClean="0"/>
              <a:t>Se realiza para cada locación un barrido en el ángulo de inclinación (parámetro </a:t>
            </a:r>
            <a:r>
              <a:rPr lang="el-GR" sz="2800" dirty="0" smtClean="0"/>
              <a:t>β</a:t>
            </a:r>
            <a:r>
              <a:rPr lang="es-UY" sz="2800" dirty="0" smtClean="0"/>
              <a:t> del modelo).</a:t>
            </a:r>
            <a:endParaRPr lang="es-UY" sz="2800"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18" y="4221088"/>
            <a:ext cx="75057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873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16632"/>
            <a:ext cx="8229600" cy="752947"/>
          </a:xfrm>
        </p:spPr>
        <p:txBody>
          <a:bodyPr/>
          <a:lstStyle/>
          <a:p>
            <a:pPr marL="0" indent="0" algn="ctr">
              <a:buNone/>
            </a:pPr>
            <a:r>
              <a:rPr lang="es-UY" dirty="0" smtClean="0"/>
              <a:t>Comparación Carrasco vs. Salto</a:t>
            </a:r>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4704"/>
            <a:ext cx="9144001"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23528" y="4725144"/>
            <a:ext cx="8568952" cy="1323439"/>
          </a:xfrm>
          <a:prstGeom prst="rect">
            <a:avLst/>
          </a:prstGeom>
          <a:noFill/>
        </p:spPr>
        <p:txBody>
          <a:bodyPr wrap="square" rtlCol="0">
            <a:spAutoFit/>
          </a:bodyPr>
          <a:lstStyle/>
          <a:p>
            <a:pPr marL="285750" indent="-285750" algn="just">
              <a:buFont typeface="Arial" panose="020B0604020202020204" pitchFamily="34" charset="0"/>
              <a:buChar char="•"/>
            </a:pPr>
            <a:r>
              <a:rPr lang="es-UY" sz="2000" dirty="0" smtClean="0"/>
              <a:t>Diferencia de 2° respecto del ángulo óptimo de Inclinación</a:t>
            </a:r>
          </a:p>
          <a:p>
            <a:pPr marL="285750" indent="-285750" algn="just">
              <a:buFont typeface="Arial" panose="020B0604020202020204" pitchFamily="34" charset="0"/>
              <a:buChar char="•"/>
            </a:pPr>
            <a:endParaRPr lang="es-UY" sz="2000" dirty="0"/>
          </a:p>
          <a:p>
            <a:pPr marL="285750" indent="-285750" algn="just">
              <a:buFont typeface="Arial" panose="020B0604020202020204" pitchFamily="34" charset="0"/>
              <a:buChar char="•"/>
            </a:pPr>
            <a:r>
              <a:rPr lang="es-UY" sz="2000" dirty="0" smtClean="0"/>
              <a:t>Una variación de ± 10° respecto del ángulo óptimo implica ~1° de variación en la irradiación anual incidente.</a:t>
            </a:r>
            <a:endParaRPr lang="es-UY" sz="2000" dirty="0"/>
          </a:p>
        </p:txBody>
      </p:sp>
    </p:spTree>
    <p:extLst>
      <p:ext uri="{BB962C8B-B14F-4D97-AF65-F5344CB8AC3E}">
        <p14:creationId xmlns:p14="http://schemas.microsoft.com/office/powerpoint/2010/main" val="2302492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Efecto de la temperatura</a:t>
            </a:r>
            <a:endParaRPr lang="es-UY" dirty="0"/>
          </a:p>
        </p:txBody>
      </p:sp>
      <p:sp>
        <p:nvSpPr>
          <p:cNvPr id="3" name="2 Marcador de contenido"/>
          <p:cNvSpPr>
            <a:spLocks noGrp="1"/>
          </p:cNvSpPr>
          <p:nvPr>
            <p:ph idx="1"/>
          </p:nvPr>
        </p:nvSpPr>
        <p:spPr>
          <a:xfrm>
            <a:off x="179512" y="1484784"/>
            <a:ext cx="8568952" cy="4525963"/>
          </a:xfrm>
        </p:spPr>
        <p:txBody>
          <a:bodyPr>
            <a:noAutofit/>
          </a:bodyPr>
          <a:lstStyle/>
          <a:p>
            <a:pPr algn="just"/>
            <a:r>
              <a:rPr lang="es-UY" sz="2800" dirty="0" smtClean="0"/>
              <a:t>Temperatura – </a:t>
            </a:r>
            <a:r>
              <a:rPr lang="es-UY" sz="2800" u="sng" dirty="0" smtClean="0"/>
              <a:t>variable secundaria</a:t>
            </a:r>
            <a:r>
              <a:rPr lang="es-UY" sz="2800" dirty="0" smtClean="0"/>
              <a:t> frente a la irradiancia incidente.</a:t>
            </a:r>
          </a:p>
          <a:p>
            <a:pPr algn="just"/>
            <a:endParaRPr lang="es-UY" sz="2800" dirty="0" smtClean="0"/>
          </a:p>
          <a:p>
            <a:pPr algn="just"/>
            <a:r>
              <a:rPr lang="es-UY" sz="2800" dirty="0" smtClean="0"/>
              <a:t>Se utiliza un modelo para obtener la temperatura de celda (Tc) a partir de la temperatura ambiente. </a:t>
            </a:r>
            <a:r>
              <a:rPr lang="es-UY" sz="2800" dirty="0" smtClean="0"/>
              <a:t>Dicho modelo se valida con las curvas del fabricante del panel fotovoltaico.</a:t>
            </a:r>
          </a:p>
          <a:p>
            <a:pPr algn="just"/>
            <a:endParaRPr lang="es-UY" sz="2800" dirty="0" smtClean="0"/>
          </a:p>
          <a:p>
            <a:pPr algn="just"/>
            <a:r>
              <a:rPr lang="es-UY" sz="2800" dirty="0" smtClean="0"/>
              <a:t>Se hallaron los factores de planta anuales en Salto y Las Brujas variando la temperatura en ±2</a:t>
            </a:r>
            <a:r>
              <a:rPr lang="es-UY" sz="2800" dirty="0"/>
              <a:t>° C, </a:t>
            </a:r>
            <a:r>
              <a:rPr lang="es-UY" sz="2800" dirty="0" smtClean="0"/>
              <a:t>±4° C, ±6° C.</a:t>
            </a:r>
            <a:endParaRPr lang="es-UY" sz="2800"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478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1196" y="3140968"/>
            <a:ext cx="8229600" cy="3057203"/>
          </a:xfrm>
        </p:spPr>
        <p:txBody>
          <a:bodyPr>
            <a:normAutofit/>
          </a:bodyPr>
          <a:lstStyle/>
          <a:p>
            <a:pPr marL="0" indent="0">
              <a:buNone/>
            </a:pPr>
            <a:endParaRPr lang="es-UY" dirty="0" smtClean="0"/>
          </a:p>
          <a:p>
            <a:r>
              <a:rPr lang="es-UY" sz="2800" dirty="0" smtClean="0"/>
              <a:t>El FP varía un 0,4% cada 6°C</a:t>
            </a:r>
          </a:p>
          <a:p>
            <a:r>
              <a:rPr lang="es-UY" sz="2800" dirty="0" smtClean="0"/>
              <a:t>Diferencia promedio de temperatura N-S: 3°C</a:t>
            </a:r>
          </a:p>
          <a:p>
            <a:pPr lvl="1"/>
            <a:r>
              <a:rPr lang="es-UY" sz="2400" dirty="0" smtClean="0"/>
              <a:t>Pérdidas por temperatura N-S 0,2%</a:t>
            </a:r>
          </a:p>
          <a:p>
            <a:pPr lvl="1"/>
            <a:r>
              <a:rPr lang="es-UY" sz="2400" dirty="0" smtClean="0"/>
              <a:t>Esto es </a:t>
            </a:r>
            <a:r>
              <a:rPr lang="es-UY" sz="2400" dirty="0" smtClean="0">
                <a:solidFill>
                  <a:srgbClr val="FF0000"/>
                </a:solidFill>
              </a:rPr>
              <a:t>1% en un factor de planta de 17%</a:t>
            </a:r>
          </a:p>
          <a:p>
            <a:r>
              <a:rPr lang="es-UY" sz="2800" dirty="0" smtClean="0"/>
              <a:t>Variabilidad geográfica del recurso solar: 6-7%</a:t>
            </a:r>
            <a:endParaRPr lang="es-UY" sz="2800"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14112"/>
            <a:ext cx="5256584" cy="326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01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Comparación con ASAHÍ</a:t>
            </a:r>
            <a:endParaRPr lang="es-UY" dirty="0"/>
          </a:p>
        </p:txBody>
      </p:sp>
      <p:sp>
        <p:nvSpPr>
          <p:cNvPr id="3" name="2 Marcador de contenido"/>
          <p:cNvSpPr>
            <a:spLocks noGrp="1"/>
          </p:cNvSpPr>
          <p:nvPr>
            <p:ph idx="1"/>
          </p:nvPr>
        </p:nvSpPr>
        <p:spPr>
          <a:xfrm>
            <a:off x="457200" y="1600200"/>
            <a:ext cx="8435280" cy="4525963"/>
          </a:xfrm>
        </p:spPr>
        <p:txBody>
          <a:bodyPr>
            <a:normAutofit/>
          </a:bodyPr>
          <a:lstStyle/>
          <a:p>
            <a:pPr algn="just"/>
            <a:r>
              <a:rPr lang="es-UY" sz="2800" dirty="0" err="1" smtClean="0"/>
              <a:t>Asahí</a:t>
            </a:r>
            <a:r>
              <a:rPr lang="es-UY" sz="2800" dirty="0" smtClean="0"/>
              <a:t>: Planta solar fotovoltaica de 480 </a:t>
            </a:r>
            <a:r>
              <a:rPr lang="es-UY" sz="2800" dirty="0" err="1" smtClean="0"/>
              <a:t>kWp</a:t>
            </a:r>
            <a:r>
              <a:rPr lang="es-UY" sz="2800" dirty="0" smtClean="0"/>
              <a:t> en Salto. </a:t>
            </a:r>
          </a:p>
          <a:p>
            <a:pPr algn="just"/>
            <a:endParaRPr lang="es-UY" sz="2800" dirty="0" smtClean="0"/>
          </a:p>
          <a:p>
            <a:pPr algn="just"/>
            <a:r>
              <a:rPr lang="es-UY" sz="2800" dirty="0" smtClean="0"/>
              <a:t>Única planta con más de un año de histórico al momento de la elaboración del modelo en Uruguay. </a:t>
            </a:r>
          </a:p>
          <a:p>
            <a:pPr algn="just"/>
            <a:endParaRPr lang="es-UY" sz="2800" dirty="0" smtClean="0"/>
          </a:p>
          <a:p>
            <a:pPr algn="just"/>
            <a:r>
              <a:rPr lang="es-UY" sz="2800" dirty="0" smtClean="0"/>
              <a:t>Diferencias tecnológicas respecto del modelo.</a:t>
            </a:r>
          </a:p>
          <a:p>
            <a:pPr algn="just"/>
            <a:endParaRPr lang="es-UY" sz="2800" dirty="0" smtClean="0"/>
          </a:p>
          <a:p>
            <a:pPr algn="just"/>
            <a:r>
              <a:rPr lang="es-UY" sz="2800" dirty="0" smtClean="0"/>
              <a:t>Se utiliza la salida del modelo para la localidad de Salto para comparar con la generación registrada en </a:t>
            </a:r>
            <a:r>
              <a:rPr lang="es-UY" sz="2800" dirty="0" err="1" smtClean="0"/>
              <a:t>Asahí</a:t>
            </a:r>
            <a:r>
              <a:rPr lang="es-UY" dirty="0" smtClean="0"/>
              <a:t>.</a:t>
            </a:r>
            <a:endParaRPr lang="es-UY" dirty="0"/>
          </a:p>
        </p:txBody>
      </p:sp>
    </p:spTree>
    <p:extLst>
      <p:ext uri="{BB962C8B-B14F-4D97-AF65-F5344CB8AC3E}">
        <p14:creationId xmlns:p14="http://schemas.microsoft.com/office/powerpoint/2010/main" val="3711808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93096"/>
            <a:ext cx="8229600" cy="1833067"/>
          </a:xfrm>
        </p:spPr>
        <p:txBody>
          <a:bodyPr>
            <a:normAutofit fontScale="85000" lnSpcReduction="20000"/>
          </a:bodyPr>
          <a:lstStyle/>
          <a:p>
            <a:pPr algn="just"/>
            <a:r>
              <a:rPr lang="es-UY" dirty="0" smtClean="0"/>
              <a:t>Se observa una subestimación sistemática en condiciones de cielo despejado en torno al mediodía solar.</a:t>
            </a:r>
          </a:p>
          <a:p>
            <a:pPr algn="just"/>
            <a:r>
              <a:rPr lang="es-UY" dirty="0" smtClean="0"/>
              <a:t>En condiciones de cielo nublado los datos ajustan de forma adecuada </a:t>
            </a:r>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4" y="116632"/>
            <a:ext cx="9144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980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a:bodyPr>
          <a:lstStyle/>
          <a:p>
            <a:pPr algn="just"/>
            <a:r>
              <a:rPr lang="es-UY" sz="2400" dirty="0" smtClean="0"/>
              <a:t>Las diferentes características de ASAHÍ con la planta modelada, explican estas diferencias. </a:t>
            </a:r>
          </a:p>
          <a:p>
            <a:pPr lvl="1" algn="just"/>
            <a:r>
              <a:rPr lang="es-UY" sz="2000" dirty="0" smtClean="0">
                <a:solidFill>
                  <a:srgbClr val="FF0000"/>
                </a:solidFill>
              </a:rPr>
              <a:t>Mayor eficiencia de las celdas HIT</a:t>
            </a:r>
          </a:p>
          <a:p>
            <a:pPr lvl="1" algn="just"/>
            <a:r>
              <a:rPr lang="es-UY" sz="2000" dirty="0" smtClean="0">
                <a:solidFill>
                  <a:srgbClr val="FF0000"/>
                </a:solidFill>
              </a:rPr>
              <a:t>Menor afectación de la temperatura</a:t>
            </a:r>
          </a:p>
          <a:p>
            <a:pPr algn="just"/>
            <a:r>
              <a:rPr lang="es-UY" sz="2400" dirty="0" smtClean="0"/>
              <a:t>Pos-procesando la salida del modelo es posible utilizar el modelo para simular la salida de ASAHÍ con menor incertidumbre.</a:t>
            </a:r>
            <a:endParaRPr lang="es-UY" sz="2400"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980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Desempeño del modelo horario</a:t>
            </a:r>
            <a:endParaRPr lang="es-UY" dirty="0"/>
          </a:p>
        </p:txBody>
      </p:sp>
      <p:sp>
        <p:nvSpPr>
          <p:cNvPr id="3" name="2 Marcador de contenido"/>
          <p:cNvSpPr>
            <a:spLocks noGrp="1"/>
          </p:cNvSpPr>
          <p:nvPr>
            <p:ph idx="1"/>
          </p:nvPr>
        </p:nvSpPr>
        <p:spPr>
          <a:xfrm>
            <a:off x="457200" y="1340768"/>
            <a:ext cx="8229600" cy="4785395"/>
          </a:xfrm>
        </p:spPr>
        <p:txBody>
          <a:bodyPr>
            <a:normAutofit/>
          </a:bodyPr>
          <a:lstStyle/>
          <a:p>
            <a:pPr algn="just"/>
            <a:r>
              <a:rPr lang="es-UY" sz="2400" dirty="0" smtClean="0"/>
              <a:t>Se calculan el desvío promedio (MBD) y la raíz del desvío cuadrático medio (RMSD)</a:t>
            </a:r>
            <a:endParaRPr lang="es-UY" sz="2400"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336" y="2132856"/>
            <a:ext cx="51054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365104"/>
            <a:ext cx="55149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a:off x="5076056" y="5373216"/>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7" name="6 Conector recto de flecha"/>
          <p:cNvCxnSpPr>
            <a:stCxn id="5" idx="6"/>
          </p:cNvCxnSpPr>
          <p:nvPr/>
        </p:nvCxnSpPr>
        <p:spPr>
          <a:xfrm flipV="1">
            <a:off x="5724128" y="4581128"/>
            <a:ext cx="1152128" cy="9361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876256" y="4171206"/>
            <a:ext cx="2267744" cy="1200329"/>
          </a:xfrm>
          <a:prstGeom prst="rect">
            <a:avLst/>
          </a:prstGeom>
          <a:noFill/>
        </p:spPr>
        <p:txBody>
          <a:bodyPr wrap="square" rtlCol="0">
            <a:spAutoFit/>
          </a:bodyPr>
          <a:lstStyle/>
          <a:p>
            <a:r>
              <a:rPr lang="es-UY" dirty="0" smtClean="0"/>
              <a:t>Incertidumbre satelital ~ 13%.</a:t>
            </a:r>
          </a:p>
          <a:p>
            <a:r>
              <a:rPr lang="es-UY" dirty="0" smtClean="0"/>
              <a:t>Incertidumbre resto del modelo ~3%</a:t>
            </a:r>
            <a:endParaRPr lang="es-UY" dirty="0"/>
          </a:p>
        </p:txBody>
      </p:sp>
    </p:spTree>
    <p:extLst>
      <p:ext uri="{BB962C8B-B14F-4D97-AF65-F5344CB8AC3E}">
        <p14:creationId xmlns:p14="http://schemas.microsoft.com/office/powerpoint/2010/main" val="2215980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Desempeño del modelo diario</a:t>
            </a:r>
            <a:endParaRPr lang="es-UY" dirty="0"/>
          </a:p>
        </p:txBody>
      </p:sp>
      <p:sp>
        <p:nvSpPr>
          <p:cNvPr id="3" name="2 Marcador de contenido"/>
          <p:cNvSpPr>
            <a:spLocks noGrp="1"/>
          </p:cNvSpPr>
          <p:nvPr>
            <p:ph idx="1"/>
          </p:nvPr>
        </p:nvSpPr>
        <p:spPr/>
        <p:txBody>
          <a:bodyPr/>
          <a:lstStyle/>
          <a:p>
            <a:r>
              <a:rPr lang="es-UY" dirty="0" smtClean="0"/>
              <a:t>Se utilizan los mismos indicadores</a:t>
            </a:r>
          </a:p>
          <a:p>
            <a:endParaRPr lang="es-UY" dirty="0"/>
          </a:p>
          <a:p>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12976"/>
            <a:ext cx="56007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Elipse"/>
          <p:cNvSpPr/>
          <p:nvPr/>
        </p:nvSpPr>
        <p:spPr>
          <a:xfrm>
            <a:off x="5483026" y="4305162"/>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7" name="6 Conector recto de flecha"/>
          <p:cNvCxnSpPr>
            <a:stCxn id="6" idx="6"/>
            <a:endCxn id="8" idx="1"/>
          </p:cNvCxnSpPr>
          <p:nvPr/>
        </p:nvCxnSpPr>
        <p:spPr>
          <a:xfrm flipV="1">
            <a:off x="6131098" y="3441487"/>
            <a:ext cx="594692" cy="10076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725790" y="2841322"/>
            <a:ext cx="2267744" cy="1200329"/>
          </a:xfrm>
          <a:prstGeom prst="rect">
            <a:avLst/>
          </a:prstGeom>
          <a:noFill/>
        </p:spPr>
        <p:txBody>
          <a:bodyPr wrap="square" rtlCol="0">
            <a:spAutoFit/>
          </a:bodyPr>
          <a:lstStyle/>
          <a:p>
            <a:r>
              <a:rPr lang="es-UY" dirty="0" smtClean="0"/>
              <a:t>Incertidumbre satelital ~ 6-7%.</a:t>
            </a:r>
          </a:p>
          <a:p>
            <a:r>
              <a:rPr lang="es-UY" dirty="0" smtClean="0"/>
              <a:t>Incertidumbre resto del modelo ~3%</a:t>
            </a:r>
            <a:endParaRPr lang="es-UY" dirty="0"/>
          </a:p>
        </p:txBody>
      </p:sp>
    </p:spTree>
    <p:extLst>
      <p:ext uri="{BB962C8B-B14F-4D97-AF65-F5344CB8AC3E}">
        <p14:creationId xmlns:p14="http://schemas.microsoft.com/office/powerpoint/2010/main" val="3579601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46856" y="269776"/>
            <a:ext cx="8229600" cy="1143000"/>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dirty="0" smtClean="0">
                <a:effectLst>
                  <a:outerShdw blurRad="38100" dist="38100" dir="2700000" algn="tl">
                    <a:srgbClr val="000000">
                      <a:alpha val="43137"/>
                    </a:srgbClr>
                  </a:outerShdw>
                </a:effectLst>
              </a:rPr>
              <a:t>Introducción y Motivación</a:t>
            </a:r>
            <a:endParaRPr lang="es-UY" dirty="0">
              <a:effectLst>
                <a:outerShdw blurRad="38100" dist="38100" dir="2700000" algn="tl">
                  <a:srgbClr val="000000">
                    <a:alpha val="43137"/>
                  </a:srgbClr>
                </a:outerShdw>
              </a:effectLst>
            </a:endParaRPr>
          </a:p>
        </p:txBody>
      </p:sp>
      <p:pic>
        <p:nvPicPr>
          <p:cNvPr id="1026" name="Picture 2" descr="http://eetd.lbl.gov/sites/all/files/news/image/112-27495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503" y="1589176"/>
            <a:ext cx="6584305" cy="4385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53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46856" y="269776"/>
            <a:ext cx="8229600" cy="1143000"/>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dirty="0" smtClean="0">
                <a:effectLst>
                  <a:outerShdw blurRad="38100" dist="38100" dir="2700000" algn="tl">
                    <a:srgbClr val="000000">
                      <a:alpha val="43137"/>
                    </a:srgbClr>
                  </a:outerShdw>
                </a:effectLst>
              </a:rPr>
              <a:t>Mapa de factores de planta</a:t>
            </a:r>
            <a:endParaRPr lang="es-UY" dirty="0">
              <a:effectLst>
                <a:outerShdw blurRad="38100" dist="38100" dir="2700000" algn="tl">
                  <a:srgbClr val="000000">
                    <a:alpha val="43137"/>
                  </a:srgbClr>
                </a:outerShdw>
              </a:effectLst>
            </a:endParaRPr>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pastorgarcia.com/wp-content/uploads/2015/11/mapa-del-tesor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537" y="1556792"/>
            <a:ext cx="628423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83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Valores hallados para cada sitio</a:t>
            </a:r>
            <a:endParaRPr lang="es-UY" dirty="0"/>
          </a:p>
        </p:txBody>
      </p:sp>
      <p:sp>
        <p:nvSpPr>
          <p:cNvPr id="3" name="2 Marcador de contenido"/>
          <p:cNvSpPr>
            <a:spLocks noGrp="1"/>
          </p:cNvSpPr>
          <p:nvPr>
            <p:ph idx="1"/>
          </p:nvPr>
        </p:nvSpPr>
        <p:spPr/>
        <p:txBody>
          <a:bodyPr>
            <a:normAutofit lnSpcReduction="10000"/>
          </a:bodyPr>
          <a:lstStyle/>
          <a:p>
            <a:pPr algn="just"/>
            <a:r>
              <a:rPr lang="es-UY" sz="2800" dirty="0" smtClean="0"/>
              <a:t>El FP anual promedio de los sitios simulados es de 16,3% para el modelo original y 17,0% para el modelo corregido.</a:t>
            </a:r>
          </a:p>
          <a:p>
            <a:pPr algn="just"/>
            <a:endParaRPr lang="es-UY" sz="2800" dirty="0" smtClean="0"/>
          </a:p>
          <a:p>
            <a:pPr algn="just"/>
            <a:r>
              <a:rPr lang="es-UY" sz="2800" dirty="0" smtClean="0"/>
              <a:t>El valor máximo hallado es de 16,7% para Salto y el mínimo 15,7% para Rocha (17,4 y 16,4% respectivamente con el modelo corregido).</a:t>
            </a:r>
          </a:p>
          <a:p>
            <a:pPr algn="just"/>
            <a:endParaRPr lang="es-UY" sz="2800" dirty="0" smtClean="0"/>
          </a:p>
          <a:p>
            <a:pPr algn="just"/>
            <a:r>
              <a:rPr lang="es-UY" sz="2800" dirty="0" smtClean="0"/>
              <a:t>Esto da una variabilidad espacial de 5,9%, que está dentro del rango de 5-6% esperado.</a:t>
            </a:r>
            <a:endParaRPr lang="es-UY" sz="2800"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11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Valores hallados para cada sitio</a:t>
            </a:r>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8244079" cy="516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192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763" y="116632"/>
            <a:ext cx="8229600" cy="1143000"/>
          </a:xfrm>
        </p:spPr>
        <p:txBody>
          <a:bodyPr/>
          <a:lstStyle/>
          <a:p>
            <a:r>
              <a:rPr lang="es-UY" dirty="0" smtClean="0"/>
              <a:t>Variabilidad inter-anual</a:t>
            </a:r>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22" y="980728"/>
            <a:ext cx="8086725" cy="531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711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891" y="1124744"/>
            <a:ext cx="467677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UY" dirty="0" smtClean="0"/>
              <a:t>Mapa de Factores de Planta</a:t>
            </a:r>
            <a:endParaRPr lang="es-UY" dirty="0"/>
          </a:p>
        </p:txBody>
      </p:sp>
      <p:pic>
        <p:nvPicPr>
          <p:cNvPr id="4"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11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46856" y="269776"/>
            <a:ext cx="8229600" cy="1143000"/>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dirty="0" smtClean="0">
                <a:effectLst>
                  <a:outerShdw blurRad="38100" dist="38100" dir="2700000" algn="tl">
                    <a:srgbClr val="000000">
                      <a:alpha val="43137"/>
                    </a:srgbClr>
                  </a:outerShdw>
                </a:effectLst>
              </a:rPr>
              <a:t>Comentarios Finales</a:t>
            </a:r>
            <a:endParaRPr lang="es-UY" dirty="0">
              <a:effectLst>
                <a:outerShdw blurRad="38100" dist="38100" dir="2700000" algn="tl">
                  <a:srgbClr val="000000">
                    <a:alpha val="43137"/>
                  </a:srgbClr>
                </a:outerShdw>
              </a:effectLst>
            </a:endParaRPr>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ambito-financiero.com/wp-content/uploads/2014/02/comentarios-online-de-clien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79" y="1628800"/>
            <a:ext cx="821347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83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Comentarios finales</a:t>
            </a:r>
            <a:endParaRPr lang="es-UY" dirty="0"/>
          </a:p>
        </p:txBody>
      </p:sp>
      <p:sp>
        <p:nvSpPr>
          <p:cNvPr id="3" name="2 Marcador de contenido"/>
          <p:cNvSpPr>
            <a:spLocks noGrp="1"/>
          </p:cNvSpPr>
          <p:nvPr>
            <p:ph idx="1"/>
          </p:nvPr>
        </p:nvSpPr>
        <p:spPr/>
        <p:txBody>
          <a:bodyPr>
            <a:normAutofit fontScale="85000" lnSpcReduction="10000"/>
          </a:bodyPr>
          <a:lstStyle/>
          <a:p>
            <a:pPr algn="just"/>
            <a:r>
              <a:rPr lang="es-UY" dirty="0" smtClean="0"/>
              <a:t>Este trabajo representa el primer esfuerzo por mapear el potencial PV de Uruguay para plantas de mediano y gran porte conectadas a la red eléctric</a:t>
            </a:r>
            <a:r>
              <a:rPr lang="es-UY" dirty="0" smtClean="0"/>
              <a:t>a. </a:t>
            </a:r>
          </a:p>
          <a:p>
            <a:pPr algn="just"/>
            <a:r>
              <a:rPr lang="es-UY" dirty="0" smtClean="0"/>
              <a:t>Las simulaciones permiten establecer la variabilidad inter-anual a los valores medios de cada sitio y el mapa. </a:t>
            </a:r>
          </a:p>
          <a:p>
            <a:pPr algn="just"/>
            <a:r>
              <a:rPr lang="es-UY" dirty="0" smtClean="0"/>
              <a:t>Se analizó el efecto de la inclinación de los paneles y el efecto de la temperatura desde una perspectiva N-S.</a:t>
            </a:r>
          </a:p>
          <a:p>
            <a:pPr algn="just"/>
            <a:r>
              <a:rPr lang="es-UY" dirty="0" smtClean="0"/>
              <a:t>Toda la información generada se basa en 15 años de datos. </a:t>
            </a:r>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32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363272" cy="5505475"/>
          </a:xfrm>
        </p:spPr>
        <p:txBody>
          <a:bodyPr>
            <a:noAutofit/>
          </a:bodyPr>
          <a:lstStyle/>
          <a:p>
            <a:r>
              <a:rPr lang="es-UY" sz="2400" dirty="0" smtClean="0"/>
              <a:t>Trabajo futuro:</a:t>
            </a:r>
          </a:p>
          <a:p>
            <a:pPr lvl="1"/>
            <a:r>
              <a:rPr lang="es-UY" sz="2000" dirty="0" smtClean="0"/>
              <a:t>Generar un mapa de alta resolución, similar a la v2 del MSU.</a:t>
            </a:r>
          </a:p>
          <a:p>
            <a:pPr lvl="1"/>
            <a:r>
              <a:rPr lang="es-UY" sz="2000" dirty="0" smtClean="0"/>
              <a:t>Continuar con la calibración del modelo utilizando centrales PV en operación.</a:t>
            </a:r>
          </a:p>
          <a:p>
            <a:pPr lvl="1"/>
            <a:endParaRPr lang="es-UY" sz="2000" dirty="0" smtClean="0"/>
          </a:p>
          <a:p>
            <a:pPr algn="just"/>
            <a:r>
              <a:rPr lang="es-UY" sz="2400" dirty="0" smtClean="0"/>
              <a:t>La comparación con ASAHÍ demuestra que la estrategia de utilizar datos de irradiancia solar por satélite en conjunto con un modelo de planta local, es viable para simular plantas PV en Uruguay (resultados a escala horaria con </a:t>
            </a:r>
            <a:r>
              <a:rPr lang="es-UY" sz="2400" b="1" dirty="0" smtClean="0"/>
              <a:t>15,8% de incertidumbre y desvío medio despreciable</a:t>
            </a:r>
            <a:r>
              <a:rPr lang="es-UY" sz="2400" dirty="0" smtClean="0"/>
              <a:t>). </a:t>
            </a:r>
          </a:p>
          <a:p>
            <a:pPr marL="0" indent="0" algn="just">
              <a:buNone/>
            </a:pPr>
            <a:endParaRPr lang="es-UY" sz="2400" dirty="0" smtClean="0"/>
          </a:p>
          <a:p>
            <a:pPr algn="just"/>
            <a:r>
              <a:rPr lang="es-UY" sz="2400" dirty="0" smtClean="0"/>
              <a:t>Esta baja incertidumbre es promisoria con vistas a confeccionar herramientas de pronóstico de generación PV a corto plazo (hasta 3 horas en adelante) en base a imágenes de satélite.</a:t>
            </a:r>
            <a:endParaRPr lang="es-UY" sz="2400"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737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C708D953-57CC-4BBE-9198-CE0E46628D13}" type="slidenum">
              <a:rPr lang="es-UY" smtClean="0"/>
              <a:pPr/>
              <a:t>38</a:t>
            </a:fld>
            <a:endParaRPr lang="es-UY"/>
          </a:p>
        </p:txBody>
      </p:sp>
      <p:pic>
        <p:nvPicPr>
          <p:cNvPr id="6" name="Imagen 1"/>
          <p:cNvPicPr>
            <a:picLocks noChangeAspect="1"/>
          </p:cNvPicPr>
          <p:nvPr/>
        </p:nvPicPr>
        <p:blipFill>
          <a:blip r:embed="rId2"/>
          <a:stretch>
            <a:fillRect/>
          </a:stretch>
        </p:blipFill>
        <p:spPr>
          <a:xfrm>
            <a:off x="0" y="0"/>
            <a:ext cx="9144000" cy="1143000"/>
          </a:xfrm>
          <a:prstGeom prst="rect">
            <a:avLst/>
          </a:prstGeom>
        </p:spPr>
      </p:pic>
      <p:sp>
        <p:nvSpPr>
          <p:cNvPr id="2" name="1 CuadroTexto"/>
          <p:cNvSpPr txBox="1"/>
          <p:nvPr/>
        </p:nvSpPr>
        <p:spPr>
          <a:xfrm>
            <a:off x="179512" y="2440035"/>
            <a:ext cx="9036496" cy="2616101"/>
          </a:xfrm>
          <a:prstGeom prst="rect">
            <a:avLst/>
          </a:prstGeom>
          <a:noFill/>
        </p:spPr>
        <p:txBody>
          <a:bodyPr wrap="square" rtlCol="0">
            <a:spAutoFit/>
          </a:bodyPr>
          <a:lstStyle/>
          <a:p>
            <a:r>
              <a:rPr lang="es-UY" sz="4400" b="1" dirty="0" smtClean="0">
                <a:solidFill>
                  <a:schemeClr val="tx2"/>
                </a:solidFill>
              </a:rPr>
              <a:t>MUCHAS GRACIAS POR SU ATENCIÓN</a:t>
            </a:r>
          </a:p>
          <a:p>
            <a:r>
              <a:rPr lang="es-UY" sz="4400" b="1" dirty="0" smtClean="0">
                <a:solidFill>
                  <a:schemeClr val="tx2"/>
                </a:solidFill>
              </a:rPr>
              <a:t>			¿CONSULTAS ?</a:t>
            </a:r>
          </a:p>
          <a:p>
            <a:endParaRPr lang="es-UY" sz="4400" b="1" dirty="0">
              <a:solidFill>
                <a:schemeClr val="tx2"/>
              </a:solidFill>
            </a:endParaRPr>
          </a:p>
          <a:p>
            <a:pPr algn="ctr"/>
            <a:r>
              <a:rPr lang="es-UY" sz="3200" b="1" dirty="0" smtClean="0">
                <a:solidFill>
                  <a:schemeClr val="tx2"/>
                </a:solidFill>
              </a:rPr>
              <a:t>Diego Oroño: diego.orono@gmail.com</a:t>
            </a:r>
            <a:endParaRPr lang="es-UY" sz="3200" b="1" dirty="0">
              <a:solidFill>
                <a:schemeClr val="tx2"/>
              </a:solidFill>
            </a:endParaRPr>
          </a:p>
        </p:txBody>
      </p:sp>
      <p:pic>
        <p:nvPicPr>
          <p:cNvPr id="7"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8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Introducción y Motivación</a:t>
            </a:r>
            <a:endParaRPr lang="es-UY" dirty="0"/>
          </a:p>
        </p:txBody>
      </p:sp>
      <p:sp>
        <p:nvSpPr>
          <p:cNvPr id="3" name="2 Marcador de contenido"/>
          <p:cNvSpPr>
            <a:spLocks noGrp="1"/>
          </p:cNvSpPr>
          <p:nvPr>
            <p:ph idx="1"/>
          </p:nvPr>
        </p:nvSpPr>
        <p:spPr/>
        <p:txBody>
          <a:bodyPr>
            <a:normAutofit fontScale="92500" lnSpcReduction="10000"/>
          </a:bodyPr>
          <a:lstStyle/>
          <a:p>
            <a:pPr algn="just"/>
            <a:r>
              <a:rPr lang="es-UY" dirty="0" smtClean="0"/>
              <a:t>Proyecto ANII-FSE  </a:t>
            </a:r>
            <a:r>
              <a:rPr lang="es-UY" b="1" dirty="0" smtClean="0"/>
              <a:t>“</a:t>
            </a:r>
            <a:r>
              <a:rPr lang="es-ES" b="1" dirty="0" smtClean="0"/>
              <a:t>Energía </a:t>
            </a:r>
            <a:r>
              <a:rPr lang="es-ES" b="1" dirty="0"/>
              <a:t>solar </a:t>
            </a:r>
            <a:r>
              <a:rPr lang="es-ES" b="1" dirty="0" smtClean="0"/>
              <a:t>fotovoltaica: Aspectos </a:t>
            </a:r>
            <a:r>
              <a:rPr lang="es-ES" b="1" dirty="0"/>
              <a:t>tecnológicos, técnicos y perspectivas </a:t>
            </a:r>
            <a:r>
              <a:rPr lang="es-ES" b="1" dirty="0" smtClean="0"/>
              <a:t>de desarrollo </a:t>
            </a:r>
            <a:r>
              <a:rPr lang="es-ES" b="1" dirty="0"/>
              <a:t>en </a:t>
            </a:r>
            <a:r>
              <a:rPr lang="es-ES" b="1" dirty="0" smtClean="0"/>
              <a:t>Uruguay”</a:t>
            </a:r>
          </a:p>
          <a:p>
            <a:pPr lvl="1" algn="just"/>
            <a:r>
              <a:rPr lang="es-ES" dirty="0" smtClean="0"/>
              <a:t>Subgrupo 3: “Desarrollo de un mapa de Factores de Planta”</a:t>
            </a:r>
          </a:p>
          <a:p>
            <a:pPr algn="just"/>
            <a:r>
              <a:rPr lang="es-ES" dirty="0" smtClean="0"/>
              <a:t>Sinergia entre grupo de desarrollo de modelos y grupo de trabajo del LES con imágenes satelitales.</a:t>
            </a:r>
          </a:p>
          <a:p>
            <a:pPr algn="just"/>
            <a:r>
              <a:rPr lang="es-ES" dirty="0" smtClean="0"/>
              <a:t>Metodología del MSU.</a:t>
            </a:r>
          </a:p>
          <a:p>
            <a:pPr algn="just"/>
            <a:r>
              <a:rPr lang="es-ES" dirty="0" smtClean="0"/>
              <a:t>Mirada rápida de FC de capacidad a nivel espacial. </a:t>
            </a:r>
          </a:p>
          <a:p>
            <a:pPr marL="0" indent="0">
              <a:buNone/>
            </a:pPr>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05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Factor de Capacidad</a:t>
            </a:r>
            <a:endParaRPr lang="es-UY"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51520" y="1412776"/>
                <a:ext cx="8435280" cy="4525963"/>
              </a:xfrm>
            </p:spPr>
            <p:txBody>
              <a:bodyPr>
                <a:normAutofit/>
              </a:bodyPr>
              <a:lstStyle/>
              <a:p>
                <a:pPr algn="just"/>
                <a:r>
                  <a:rPr lang="es-ES" sz="2800" dirty="0" smtClean="0"/>
                  <a:t> </a:t>
                </a:r>
                <a:r>
                  <a:rPr lang="es-ES" sz="2800" dirty="0"/>
                  <a:t>El Factor de Capacidad (FC) es el cociente entre energía producida por una planta y lo que podría producir si funcionara todo el tiempo a máxima potencia. </a:t>
                </a:r>
                <a:endParaRPr lang="es-ES" sz="2800" dirty="0" smtClean="0"/>
              </a:p>
              <a:p>
                <a:pPr algn="just"/>
                <a:r>
                  <a:rPr lang="es-ES" sz="2800" dirty="0" smtClean="0"/>
                  <a:t>Es </a:t>
                </a:r>
                <a:r>
                  <a:rPr lang="es-ES" sz="2800" dirty="0"/>
                  <a:t>un parámetro que permite inter-comparar la generación de distintas fuentes y que es necesario conocer para una operación eficiente de la red eléctrica. </a:t>
                </a:r>
                <a:endParaRPr lang="es-ES" sz="2800" dirty="0" smtClean="0"/>
              </a:p>
              <a:p>
                <a:pPr algn="just"/>
                <a14:m>
                  <m:oMath xmlns:m="http://schemas.openxmlformats.org/officeDocument/2006/math">
                    <m:r>
                      <a:rPr lang="es-UY" sz="2800" b="0" i="1" smtClean="0">
                        <a:latin typeface="Cambria Math"/>
                      </a:rPr>
                      <m:t>𝐹𝐶</m:t>
                    </m:r>
                    <m:r>
                      <a:rPr lang="es-UY" sz="2800" b="0" i="1" smtClean="0">
                        <a:latin typeface="Cambria Math"/>
                      </a:rPr>
                      <m:t>=</m:t>
                    </m:r>
                    <m:f>
                      <m:fPr>
                        <m:ctrlPr>
                          <a:rPr lang="es-UY" sz="2800" b="0" i="1" smtClean="0">
                            <a:latin typeface="Cambria Math"/>
                          </a:rPr>
                        </m:ctrlPr>
                      </m:fPr>
                      <m:num>
                        <m:sSub>
                          <m:sSubPr>
                            <m:ctrlPr>
                              <a:rPr lang="es-UY" sz="2800" i="1">
                                <a:latin typeface="Cambria Math"/>
                              </a:rPr>
                            </m:ctrlPr>
                          </m:sSubPr>
                          <m:e>
                            <m:r>
                              <a:rPr lang="es-UY" sz="2800" i="1">
                                <a:latin typeface="Cambria Math"/>
                              </a:rPr>
                              <m:t>𝐸𝑃𝑉</m:t>
                            </m:r>
                          </m:e>
                          <m:sub>
                            <m:r>
                              <a:rPr lang="es-UY" sz="2800" i="1">
                                <a:latin typeface="Cambria Math"/>
                              </a:rPr>
                              <m:t>𝑎𝑛𝑢𝑎𝑙</m:t>
                            </m:r>
                          </m:sub>
                        </m:sSub>
                      </m:num>
                      <m:den>
                        <m:r>
                          <a:rPr lang="es-UY" sz="2800" b="0" i="1" smtClean="0">
                            <a:latin typeface="Cambria Math"/>
                          </a:rPr>
                          <m:t>365</m:t>
                        </m:r>
                        <m:r>
                          <a:rPr lang="es-UY" sz="2800" b="0" i="1" smtClean="0">
                            <a:latin typeface="Cambria Math"/>
                            <a:ea typeface="Cambria Math"/>
                          </a:rPr>
                          <m:t>×24×</m:t>
                        </m:r>
                        <m:sSub>
                          <m:sSubPr>
                            <m:ctrlPr>
                              <a:rPr lang="es-UY" sz="2800" b="0" i="1" smtClean="0">
                                <a:latin typeface="Cambria Math"/>
                                <a:ea typeface="Cambria Math"/>
                              </a:rPr>
                            </m:ctrlPr>
                          </m:sSubPr>
                          <m:e>
                            <m:r>
                              <a:rPr lang="es-UY" sz="2800" i="1">
                                <a:latin typeface="Cambria Math"/>
                                <a:ea typeface="Cambria Math"/>
                              </a:rPr>
                              <m:t>𝑃𝑃𝑉</m:t>
                            </m:r>
                          </m:e>
                          <m:sub>
                            <m:r>
                              <a:rPr lang="es-UY" sz="2800" b="0" i="1" smtClean="0">
                                <a:latin typeface="Cambria Math"/>
                                <a:ea typeface="Cambria Math"/>
                              </a:rPr>
                              <m:t>𝑝</m:t>
                            </m:r>
                          </m:sub>
                        </m:sSub>
                      </m:den>
                    </m:f>
                  </m:oMath>
                </a14:m>
                <a:endParaRPr lang="es-UY" sz="28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51520" y="1412776"/>
                <a:ext cx="8435280" cy="4525963"/>
              </a:xfrm>
              <a:blipFill rotWithShape="1">
                <a:blip r:embed="rId2"/>
                <a:stretch>
                  <a:fillRect l="-1228" t="-1213" r="-1517"/>
                </a:stretch>
              </a:blipFill>
            </p:spPr>
            <p:txBody>
              <a:bodyPr/>
              <a:lstStyle/>
              <a:p>
                <a:r>
                  <a:rPr lang="es-UY">
                    <a:noFill/>
                  </a:rPr>
                  <a:t> </a:t>
                </a:r>
              </a:p>
            </p:txBody>
          </p:sp>
        </mc:Fallback>
      </mc:AlternateContent>
      <p:pic>
        <p:nvPicPr>
          <p:cNvPr id="4"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55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46856" y="269776"/>
            <a:ext cx="8229600" cy="1143000"/>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dirty="0" smtClean="0">
                <a:effectLst>
                  <a:outerShdw blurRad="38100" dist="38100" dir="2700000" algn="tl">
                    <a:srgbClr val="000000">
                      <a:alpha val="43137"/>
                    </a:srgbClr>
                  </a:outerShdw>
                </a:effectLst>
              </a:rPr>
              <a:t>Generación de sets de datos</a:t>
            </a:r>
            <a:endParaRPr lang="es-UY" dirty="0">
              <a:effectLst>
                <a:outerShdw blurRad="38100" dist="38100" dir="2700000" algn="tl">
                  <a:srgbClr val="000000">
                    <a:alpha val="43137"/>
                  </a:srgbClr>
                </a:outerShdw>
              </a:effectLst>
            </a:endParaRPr>
          </a:p>
        </p:txBody>
      </p:sp>
      <p:pic>
        <p:nvPicPr>
          <p:cNvPr id="2050" name="Picture 2" descr="https://robertocamana.files.wordpress.com/2015/01/articulo-no-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64" y="1700808"/>
            <a:ext cx="7285584" cy="36427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43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Generación de Sets de datos</a:t>
            </a:r>
            <a:endParaRPr lang="es-UY" dirty="0"/>
          </a:p>
        </p:txBody>
      </p:sp>
      <p:sp>
        <p:nvSpPr>
          <p:cNvPr id="3" name="2 Marcador de contenido"/>
          <p:cNvSpPr>
            <a:spLocks noGrp="1"/>
          </p:cNvSpPr>
          <p:nvPr>
            <p:ph idx="1"/>
          </p:nvPr>
        </p:nvSpPr>
        <p:spPr>
          <a:xfrm>
            <a:off x="457200" y="1484784"/>
            <a:ext cx="8229600" cy="4641379"/>
          </a:xfrm>
        </p:spPr>
        <p:txBody>
          <a:bodyPr>
            <a:normAutofit/>
          </a:bodyPr>
          <a:lstStyle/>
          <a:p>
            <a:pPr algn="just"/>
            <a:r>
              <a:rPr lang="es-UY" sz="2800" dirty="0" smtClean="0"/>
              <a:t>Período de tiempo estudiado 15 años 01/2000 al 12/2014</a:t>
            </a:r>
          </a:p>
          <a:p>
            <a:pPr algn="just"/>
            <a:endParaRPr lang="es-UY" sz="2800" dirty="0" smtClean="0"/>
          </a:p>
          <a:p>
            <a:pPr algn="just"/>
            <a:r>
              <a:rPr lang="es-UY" sz="2800" dirty="0" smtClean="0"/>
              <a:t>Temperatura de aire ambiente</a:t>
            </a:r>
          </a:p>
          <a:p>
            <a:pPr lvl="1" algn="just"/>
            <a:r>
              <a:rPr lang="es-UY" sz="2400" dirty="0" smtClean="0"/>
              <a:t>Se basa en la red de medida del Instituto Uruguayo de Meteorología (INUMET), el Instituto Uruguayo de Investigación Agropecuaria (INIA), y UTE. </a:t>
            </a:r>
          </a:p>
          <a:p>
            <a:pPr lvl="1" algn="just"/>
            <a:r>
              <a:rPr lang="es-UY" sz="2400" dirty="0" smtClean="0"/>
              <a:t>Se usan sitios donde la estadística de medidas alcanza los 15 años.</a:t>
            </a:r>
          </a:p>
          <a:p>
            <a:pPr lvl="1" algn="just"/>
            <a:r>
              <a:rPr lang="es-UY" sz="2400" dirty="0" smtClean="0"/>
              <a:t>Huecos de datos se rellenan por interpolación.</a:t>
            </a:r>
            <a:endParaRPr lang="es-UY" sz="2400"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127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0254"/>
            <a:ext cx="8229600" cy="1143000"/>
          </a:xfrm>
        </p:spPr>
        <p:txBody>
          <a:bodyPr/>
          <a:lstStyle/>
          <a:p>
            <a:r>
              <a:rPr lang="es-UY" dirty="0" smtClean="0"/>
              <a:t>Sitios de medida de temperatura</a:t>
            </a:r>
            <a:endParaRPr lang="es-UY" dirty="0"/>
          </a:p>
        </p:txBody>
      </p:sp>
      <p:pic>
        <p:nvPicPr>
          <p:cNvPr id="4" name="Picture 4" descr="http://les.edu.uy/wp-content/uploads/2013/07/logo-f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619672" y="908720"/>
            <a:ext cx="5791200" cy="5086350"/>
          </a:xfrm>
          <a:prstGeom prst="rect">
            <a:avLst/>
          </a:prstGeom>
        </p:spPr>
      </p:pic>
      <p:sp>
        <p:nvSpPr>
          <p:cNvPr id="7" name="CuadroTexto 6"/>
          <p:cNvSpPr txBox="1"/>
          <p:nvPr/>
        </p:nvSpPr>
        <p:spPr>
          <a:xfrm>
            <a:off x="107504" y="5995070"/>
            <a:ext cx="5040560" cy="369332"/>
          </a:xfrm>
          <a:prstGeom prst="rect">
            <a:avLst/>
          </a:prstGeom>
          <a:noFill/>
        </p:spPr>
        <p:txBody>
          <a:bodyPr wrap="square" rtlCol="0">
            <a:spAutoFit/>
          </a:bodyPr>
          <a:lstStyle/>
          <a:p>
            <a:r>
              <a:rPr lang="es-UY" dirty="0" smtClean="0"/>
              <a:t>Redes INUMET, INIA, UTE</a:t>
            </a:r>
            <a:endParaRPr lang="es-UY" dirty="0"/>
          </a:p>
        </p:txBody>
      </p:sp>
    </p:spTree>
    <p:extLst>
      <p:ext uri="{BB962C8B-B14F-4D97-AF65-F5344CB8AC3E}">
        <p14:creationId xmlns:p14="http://schemas.microsoft.com/office/powerpoint/2010/main" val="1989314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Y" sz="3600" dirty="0" smtClean="0"/>
              <a:t>Sets de datos de temperatura utilizados</a:t>
            </a:r>
            <a:endParaRPr lang="es-UY" sz="3600" dirty="0"/>
          </a:p>
        </p:txBody>
      </p:sp>
      <p:pic>
        <p:nvPicPr>
          <p:cNvPr id="4" name="Marcador de contenido 3"/>
          <p:cNvPicPr>
            <a:picLocks noGrp="1" noChangeAspect="1"/>
          </p:cNvPicPr>
          <p:nvPr>
            <p:ph idx="1"/>
          </p:nvPr>
        </p:nvPicPr>
        <p:blipFill>
          <a:blip r:embed="rId2"/>
          <a:stretch>
            <a:fillRect/>
          </a:stretch>
        </p:blipFill>
        <p:spPr>
          <a:xfrm>
            <a:off x="457200" y="1628800"/>
            <a:ext cx="8229600" cy="3323653"/>
          </a:xfrm>
          <a:prstGeom prst="rect">
            <a:avLst/>
          </a:prstGeom>
        </p:spPr>
      </p:pic>
      <p:pic>
        <p:nvPicPr>
          <p:cNvPr id="5" name="Picture 4" descr="http://les.edu.uy/wp-content/uploads/2013/07/logo-f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463420"/>
            <a:ext cx="1275805" cy="33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620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20860</TotalTime>
  <Words>1454</Words>
  <Application>Microsoft Office PowerPoint</Application>
  <PresentationFormat>Presentación en pantalla (4:3)</PresentationFormat>
  <Paragraphs>158</Paragraphs>
  <Slides>38</Slides>
  <Notes>0</Notes>
  <HiddenSlides>1</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Presentación de PowerPoint</vt:lpstr>
      <vt:lpstr>Agenda</vt:lpstr>
      <vt:lpstr>Presentación de PowerPoint</vt:lpstr>
      <vt:lpstr>Introducción y Motivación</vt:lpstr>
      <vt:lpstr>Factor de Capacidad</vt:lpstr>
      <vt:lpstr>Presentación de PowerPoint</vt:lpstr>
      <vt:lpstr>Generación de Sets de datos</vt:lpstr>
      <vt:lpstr>Sitios de medida de temperatura</vt:lpstr>
      <vt:lpstr>Sets de datos de temperatura utilizados</vt:lpstr>
      <vt:lpstr>Datos satelitales de irradiancia</vt:lpstr>
      <vt:lpstr>Datos satelitales faltantes</vt:lpstr>
      <vt:lpstr>Ejemplo: Estación Carrasco</vt:lpstr>
      <vt:lpstr>Presentación de PowerPoint</vt:lpstr>
      <vt:lpstr>Presentación de PowerPoint</vt:lpstr>
      <vt:lpstr>Modelo de planta Fotovoltaica</vt:lpstr>
      <vt:lpstr>Modelo de planta fotovoltaica</vt:lpstr>
      <vt:lpstr>Presentación de PowerPoint</vt:lpstr>
      <vt:lpstr>Obtención de factores de planta</vt:lpstr>
      <vt:lpstr>Presentación de PowerPoint</vt:lpstr>
      <vt:lpstr>Simulación de plantas PV en Uruguay</vt:lpstr>
      <vt:lpstr>Ángulo de Inclinación</vt:lpstr>
      <vt:lpstr>Presentación de PowerPoint</vt:lpstr>
      <vt:lpstr>Efecto de la temperatura</vt:lpstr>
      <vt:lpstr>Presentación de PowerPoint</vt:lpstr>
      <vt:lpstr>Comparación con ASAHÍ</vt:lpstr>
      <vt:lpstr>Presentación de PowerPoint</vt:lpstr>
      <vt:lpstr>Presentación de PowerPoint</vt:lpstr>
      <vt:lpstr>Desempeño del modelo horario</vt:lpstr>
      <vt:lpstr>Desempeño del modelo diario</vt:lpstr>
      <vt:lpstr>Presentación de PowerPoint</vt:lpstr>
      <vt:lpstr>Valores hallados para cada sitio</vt:lpstr>
      <vt:lpstr>Valores hallados para cada sitio</vt:lpstr>
      <vt:lpstr>Variabilidad inter-anual</vt:lpstr>
      <vt:lpstr>Mapa de Factores de Planta</vt:lpstr>
      <vt:lpstr>Presentación de PowerPoint</vt:lpstr>
      <vt:lpstr>Comentarios finales</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del uso de seguidores solares en centrales fotovoltaicas</dc:title>
  <dc:creator>DIEGO</dc:creator>
  <cp:lastModifiedBy>Negro</cp:lastModifiedBy>
  <cp:revision>399</cp:revision>
  <dcterms:created xsi:type="dcterms:W3CDTF">2014-10-18T14:30:59Z</dcterms:created>
  <dcterms:modified xsi:type="dcterms:W3CDTF">2016-08-04T13:07:44Z</dcterms:modified>
</cp:coreProperties>
</file>