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85" r:id="rId4"/>
    <p:sldId id="286" r:id="rId5"/>
    <p:sldId id="269" r:id="rId6"/>
    <p:sldId id="257" r:id="rId7"/>
    <p:sldId id="272" r:id="rId8"/>
    <p:sldId id="258" r:id="rId9"/>
    <p:sldId id="25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50EE9-0406-4B10-8982-CEBCB4495B34}" type="datetimeFigureOut">
              <a:rPr lang="es-AR" smtClean="0"/>
              <a:t>03/08/2016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E0C98-96D9-475F-9BFB-D7B708E2904E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50EE9-0406-4B10-8982-CEBCB4495B34}" type="datetimeFigureOut">
              <a:rPr lang="es-AR" smtClean="0"/>
              <a:t>03/08/2016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E0C98-96D9-475F-9BFB-D7B708E2904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50EE9-0406-4B10-8982-CEBCB4495B34}" type="datetimeFigureOut">
              <a:rPr lang="es-AR" smtClean="0"/>
              <a:t>03/08/2016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E0C98-96D9-475F-9BFB-D7B708E2904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50EE9-0406-4B10-8982-CEBCB4495B34}" type="datetimeFigureOut">
              <a:rPr lang="es-AR" smtClean="0"/>
              <a:t>03/08/2016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E0C98-96D9-475F-9BFB-D7B708E2904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50EE9-0406-4B10-8982-CEBCB4495B34}" type="datetimeFigureOut">
              <a:rPr lang="es-AR" smtClean="0"/>
              <a:t>03/08/2016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E0C98-96D9-475F-9BFB-D7B708E2904E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50EE9-0406-4B10-8982-CEBCB4495B34}" type="datetimeFigureOut">
              <a:rPr lang="es-AR" smtClean="0"/>
              <a:t>03/08/2016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E0C98-96D9-475F-9BFB-D7B708E2904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50EE9-0406-4B10-8982-CEBCB4495B34}" type="datetimeFigureOut">
              <a:rPr lang="es-AR" smtClean="0"/>
              <a:t>03/08/2016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E0C98-96D9-475F-9BFB-D7B708E2904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50EE9-0406-4B10-8982-CEBCB4495B34}" type="datetimeFigureOut">
              <a:rPr lang="es-AR" smtClean="0"/>
              <a:t>03/08/2016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E0C98-96D9-475F-9BFB-D7B708E2904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50EE9-0406-4B10-8982-CEBCB4495B34}" type="datetimeFigureOut">
              <a:rPr lang="es-AR" smtClean="0"/>
              <a:t>03/08/2016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E0C98-96D9-475F-9BFB-D7B708E2904E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50EE9-0406-4B10-8982-CEBCB4495B34}" type="datetimeFigureOut">
              <a:rPr lang="es-AR" smtClean="0"/>
              <a:t>03/08/2016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E0C98-96D9-475F-9BFB-D7B708E2904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50EE9-0406-4B10-8982-CEBCB4495B34}" type="datetimeFigureOut">
              <a:rPr lang="es-AR" smtClean="0"/>
              <a:t>03/08/2016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E0C98-96D9-475F-9BFB-D7B708E2904E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750EE9-0406-4B10-8982-CEBCB4495B34}" type="datetimeFigureOut">
              <a:rPr lang="es-AR" smtClean="0"/>
              <a:t>03/08/2016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AE0C98-96D9-475F-9BFB-D7B708E2904E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403648" y="332656"/>
            <a:ext cx="7416824" cy="1800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021987" y="242088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 </a:t>
            </a:r>
            <a:endParaRPr lang="es-AR" dirty="0"/>
          </a:p>
          <a:p>
            <a:r>
              <a:rPr lang="es-ES" b="1" dirty="0"/>
              <a:t>DETERMINACIÓN DE LA CANTIDAD DE AÑOS DE MEDICIÓN NECESARIOS PARA LA EVALUACIÓN DE LA RADIACIÓN SOLAR GLOBAL A NIVEL DE SUPERFICIE EN URUGUAY Y CONSECUENCIAS ECONÓMICAS DE EVALUARLO INADECUADAMENTE</a:t>
            </a:r>
            <a:endParaRPr lang="es-AR" dirty="0"/>
          </a:p>
          <a:p>
            <a:pPr algn="ctr"/>
            <a:r>
              <a:rPr lang="es-ES" b="1" dirty="0"/>
              <a:t> </a:t>
            </a:r>
          </a:p>
          <a:p>
            <a:pPr algn="ctr"/>
            <a:r>
              <a:rPr lang="es-ES" b="1" dirty="0" smtClean="0"/>
              <a:t>                                                                          R</a:t>
            </a:r>
            <a:r>
              <a:rPr lang="es-ES" b="1" dirty="0"/>
              <a:t>. </a:t>
            </a:r>
            <a:r>
              <a:rPr lang="es-ES" b="1" dirty="0" err="1"/>
              <a:t>Righini</a:t>
            </a:r>
            <a:r>
              <a:rPr lang="es-ES" b="1" dirty="0"/>
              <a:t>, R. Aristegui</a:t>
            </a:r>
            <a:endParaRPr lang="es-AR" dirty="0"/>
          </a:p>
          <a:p>
            <a:pPr algn="ctr"/>
            <a:endParaRPr lang="es-AR" dirty="0"/>
          </a:p>
        </p:txBody>
      </p:sp>
      <p:grpSp>
        <p:nvGrpSpPr>
          <p:cNvPr id="3" name="2 Grupo"/>
          <p:cNvGrpSpPr/>
          <p:nvPr/>
        </p:nvGrpSpPr>
        <p:grpSpPr>
          <a:xfrm>
            <a:off x="1478779" y="423275"/>
            <a:ext cx="6747373" cy="1482257"/>
            <a:chOff x="1478779" y="423275"/>
            <a:chExt cx="6747373" cy="1482257"/>
          </a:xfrm>
        </p:grpSpPr>
        <p:sp>
          <p:nvSpPr>
            <p:cNvPr id="5" name="4 Rectángulo"/>
            <p:cNvSpPr/>
            <p:nvPr/>
          </p:nvSpPr>
          <p:spPr>
            <a:xfrm>
              <a:off x="2195736" y="520537"/>
              <a:ext cx="603041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sz="2800" dirty="0" err="1" smtClean="0"/>
                <a:t>GERSolar</a:t>
              </a:r>
              <a:endParaRPr lang="es-AR" sz="2800" dirty="0" smtClean="0"/>
            </a:p>
            <a:p>
              <a:r>
                <a:rPr lang="es-AR" sz="2800" dirty="0" smtClean="0"/>
                <a:t>INEDES</a:t>
              </a:r>
            </a:p>
            <a:p>
              <a:r>
                <a:rPr lang="es-AR" sz="2800" dirty="0" smtClean="0"/>
                <a:t>Universidad </a:t>
              </a:r>
              <a:r>
                <a:rPr lang="es-AR" sz="2800" dirty="0"/>
                <a:t>Nacional de Luján</a:t>
              </a:r>
            </a:p>
          </p:txBody>
        </p:sp>
        <p:pic>
          <p:nvPicPr>
            <p:cNvPr id="1028" name="Picture 4" descr="http://www.gersol.unlu.edu.ar/img/pro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779" y="423275"/>
              <a:ext cx="716957" cy="7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5" b="94681" l="1010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540" y="1191623"/>
              <a:ext cx="648072" cy="61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23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867146" y="-14457"/>
            <a:ext cx="6336704" cy="647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867146" y="6306601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/>
              <a:t>Mapa anual con error del 5%  e intervalo de confidencia 90%.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097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2764" y="2334151"/>
            <a:ext cx="7828833" cy="10857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1043608" y="22768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¿Para qué medir el recurso solar si los valores medios están disponibles?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34806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474"/>
            <a:ext cx="9150059" cy="717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 rot="20002595">
            <a:off x="609240" y="1656254"/>
            <a:ext cx="1901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0" dirty="0" smtClean="0">
                <a:solidFill>
                  <a:srgbClr val="FFFF00"/>
                </a:solidFill>
              </a:rPr>
              <a:t>TIR</a:t>
            </a:r>
            <a:endParaRPr lang="es-AR" sz="8000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 rot="1775015">
            <a:off x="5671036" y="1986490"/>
            <a:ext cx="2512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0" dirty="0" smtClean="0">
                <a:solidFill>
                  <a:srgbClr val="FFFF00"/>
                </a:solidFill>
              </a:rPr>
              <a:t>VAN</a:t>
            </a:r>
            <a:endParaRPr lang="es-AR" sz="8000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82621" y="5445224"/>
            <a:ext cx="6850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0" dirty="0" smtClean="0">
                <a:solidFill>
                  <a:srgbClr val="FFFF00"/>
                </a:solidFill>
              </a:rPr>
              <a:t>Tasa de interés</a:t>
            </a:r>
            <a:endParaRPr lang="es-AR" sz="8000" dirty="0">
              <a:solidFill>
                <a:srgbClr val="FFFF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rot="837211">
            <a:off x="2268182" y="3055312"/>
            <a:ext cx="6850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0" dirty="0" smtClean="0">
                <a:solidFill>
                  <a:srgbClr val="FFFF00"/>
                </a:solidFill>
              </a:rPr>
              <a:t>Contratos</a:t>
            </a:r>
            <a:endParaRPr lang="es-AR" sz="8000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 rot="20705978">
            <a:off x="471280" y="4147635"/>
            <a:ext cx="3764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0" dirty="0" smtClean="0">
                <a:solidFill>
                  <a:srgbClr val="FFFF00"/>
                </a:solidFill>
              </a:rPr>
              <a:t>Tarifas</a:t>
            </a:r>
            <a:endParaRPr lang="es-AR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5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761008"/>
            <a:ext cx="7828833" cy="10857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1259632" y="98072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¿Y el recurso?</a:t>
            </a:r>
            <a:endParaRPr lang="es-AR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289032" cy="353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3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616624" cy="61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3"/>
          <a:stretch/>
        </p:blipFill>
        <p:spPr bwMode="auto">
          <a:xfrm>
            <a:off x="1763688" y="226642"/>
            <a:ext cx="6315083" cy="37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3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7504" y="153523"/>
            <a:ext cx="938350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3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Validation World GHI Public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1704" y="19512"/>
            <a:ext cx="9122296" cy="68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3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1" y="0"/>
            <a:ext cx="8556695" cy="671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3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96523" y="70198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1 MW de potencia pico instalada en el centro de </a:t>
            </a:r>
            <a:r>
              <a:rPr lang="es-AR" sz="2400" dirty="0" smtClean="0"/>
              <a:t>Uruguay </a:t>
            </a:r>
            <a:endParaRPr lang="es-AR" sz="2400" dirty="0"/>
          </a:p>
        </p:txBody>
      </p:sp>
      <p:sp>
        <p:nvSpPr>
          <p:cNvPr id="3" name="2 Rectángulo"/>
          <p:cNvSpPr/>
          <p:nvPr/>
        </p:nvSpPr>
        <p:spPr>
          <a:xfrm>
            <a:off x="1115616" y="135213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000" dirty="0" smtClean="0"/>
              <a:t>Producción </a:t>
            </a:r>
            <a:r>
              <a:rPr lang="es-AR" sz="2000" dirty="0"/>
              <a:t>media anual es de 1400 </a:t>
            </a:r>
            <a:r>
              <a:rPr lang="es-AR" sz="2000" dirty="0" err="1" smtClean="0"/>
              <a:t>MWh</a:t>
            </a:r>
            <a:endParaRPr lang="es-AR" sz="2000" dirty="0"/>
          </a:p>
        </p:txBody>
      </p:sp>
      <p:sp>
        <p:nvSpPr>
          <p:cNvPr id="4" name="3 Rectángulo"/>
          <p:cNvSpPr/>
          <p:nvPr/>
        </p:nvSpPr>
        <p:spPr>
          <a:xfrm>
            <a:off x="1115616" y="2097217"/>
            <a:ext cx="7671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/>
              <a:t>Costo anual </a:t>
            </a:r>
            <a:r>
              <a:rPr lang="es-AR" sz="2000" dirty="0"/>
              <a:t>operativo es el internacional: 25 U$A por kW </a:t>
            </a:r>
            <a:r>
              <a:rPr lang="es-AR" sz="2000" dirty="0" smtClean="0"/>
              <a:t>instalado </a:t>
            </a:r>
            <a:endParaRPr lang="es-AR" sz="2000" dirty="0"/>
          </a:p>
        </p:txBody>
      </p:sp>
      <p:sp>
        <p:nvSpPr>
          <p:cNvPr id="5" name="4 Rectángulo"/>
          <p:cNvSpPr/>
          <p:nvPr/>
        </p:nvSpPr>
        <p:spPr>
          <a:xfrm>
            <a:off x="1096138" y="2852936"/>
            <a:ext cx="7553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/>
              <a:t>Asumiremos el interés anualizado en dólares en un 5 </a:t>
            </a:r>
            <a:r>
              <a:rPr lang="es-AR" sz="2000" dirty="0" smtClean="0"/>
              <a:t>%</a:t>
            </a:r>
            <a:endParaRPr lang="es-AR" sz="2000" dirty="0"/>
          </a:p>
        </p:txBody>
      </p:sp>
      <p:sp>
        <p:nvSpPr>
          <p:cNvPr id="6" name="5 Rectángulo"/>
          <p:cNvSpPr/>
          <p:nvPr/>
        </p:nvSpPr>
        <p:spPr>
          <a:xfrm>
            <a:off x="1115616" y="3645024"/>
            <a:ext cx="5953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/>
              <a:t>Costo de </a:t>
            </a:r>
            <a:r>
              <a:rPr lang="es-AR" sz="2000" dirty="0"/>
              <a:t>la planta es de dos millones de </a:t>
            </a:r>
            <a:r>
              <a:rPr lang="es-AR" sz="2000" dirty="0" smtClean="0"/>
              <a:t>dólares</a:t>
            </a:r>
            <a:endParaRPr lang="es-AR" sz="2000" dirty="0"/>
          </a:p>
        </p:txBody>
      </p:sp>
      <p:sp>
        <p:nvSpPr>
          <p:cNvPr id="7" name="6 Rectángulo"/>
          <p:cNvSpPr/>
          <p:nvPr/>
        </p:nvSpPr>
        <p:spPr>
          <a:xfrm>
            <a:off x="1096138" y="4365104"/>
            <a:ext cx="5919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/>
              <a:t>Contrato a 25 años </a:t>
            </a:r>
            <a:endParaRPr lang="es-AR" sz="2000" dirty="0"/>
          </a:p>
        </p:txBody>
      </p:sp>
      <p:sp>
        <p:nvSpPr>
          <p:cNvPr id="8" name="7 Rectángulo"/>
          <p:cNvSpPr/>
          <p:nvPr/>
        </p:nvSpPr>
        <p:spPr>
          <a:xfrm>
            <a:off x="1115616" y="517316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000" dirty="0" smtClean="0"/>
              <a:t>90 dólares el </a:t>
            </a:r>
            <a:r>
              <a:rPr lang="es-AR" sz="2000" dirty="0" err="1"/>
              <a:t>MWh</a:t>
            </a:r>
            <a:r>
              <a:rPr lang="es-AR" sz="2000" dirty="0"/>
              <a:t> producido </a:t>
            </a:r>
          </a:p>
        </p:txBody>
      </p:sp>
    </p:spTree>
    <p:extLst>
      <p:ext uri="{BB962C8B-B14F-4D97-AF65-F5344CB8AC3E}">
        <p14:creationId xmlns:p14="http://schemas.microsoft.com/office/powerpoint/2010/main" val="32383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9493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3200" dirty="0" smtClean="0"/>
              <a:t>VAN = -</a:t>
            </a:r>
            <a:r>
              <a:rPr lang="es-AR" sz="3200" dirty="0"/>
              <a:t>580.000 </a:t>
            </a:r>
            <a:r>
              <a:rPr lang="es-AR" sz="3200" dirty="0" smtClean="0"/>
              <a:t>dólares</a:t>
            </a:r>
            <a:endParaRPr lang="es-AR" sz="3200" dirty="0"/>
          </a:p>
        </p:txBody>
      </p:sp>
      <p:sp>
        <p:nvSpPr>
          <p:cNvPr id="3" name="2 Rectángulo"/>
          <p:cNvSpPr/>
          <p:nvPr/>
        </p:nvSpPr>
        <p:spPr>
          <a:xfrm>
            <a:off x="1619672" y="19168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3200" dirty="0" smtClean="0"/>
              <a:t>TIR= 1,88%</a:t>
            </a:r>
            <a:endParaRPr lang="es-AR" sz="3200" dirty="0"/>
          </a:p>
        </p:txBody>
      </p:sp>
      <p:sp>
        <p:nvSpPr>
          <p:cNvPr id="4" name="3 Rectángulo"/>
          <p:cNvSpPr/>
          <p:nvPr/>
        </p:nvSpPr>
        <p:spPr>
          <a:xfrm>
            <a:off x="1601694" y="40007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3200" dirty="0" smtClean="0"/>
              <a:t>VAN = -930.000 dólares</a:t>
            </a:r>
            <a:endParaRPr lang="es-AR" sz="3200" dirty="0"/>
          </a:p>
        </p:txBody>
      </p:sp>
      <p:sp>
        <p:nvSpPr>
          <p:cNvPr id="5" name="4 Rectángulo"/>
          <p:cNvSpPr/>
          <p:nvPr/>
        </p:nvSpPr>
        <p:spPr>
          <a:xfrm>
            <a:off x="1691680" y="50044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3200" dirty="0" smtClean="0"/>
              <a:t>TIR = -0,41%</a:t>
            </a:r>
            <a:endParaRPr lang="es-AR" sz="3200" dirty="0"/>
          </a:p>
        </p:txBody>
      </p:sp>
      <p:sp>
        <p:nvSpPr>
          <p:cNvPr id="6" name="5 Rectángulo"/>
          <p:cNvSpPr/>
          <p:nvPr/>
        </p:nvSpPr>
        <p:spPr>
          <a:xfrm>
            <a:off x="1043608" y="2920588"/>
            <a:ext cx="8664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 smtClean="0"/>
              <a:t>Pero si la energía recibida fuese un 20% menor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2383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11250" r="15901" b="6250"/>
          <a:stretch/>
        </p:blipFill>
        <p:spPr bwMode="auto">
          <a:xfrm>
            <a:off x="107504" y="0"/>
            <a:ext cx="9343562" cy="658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085586" y="421293"/>
            <a:ext cx="8052948" cy="10857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1187624" y="54868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La valoración de la energía así producida excede el mero análisis </a:t>
            </a:r>
            <a:r>
              <a:rPr lang="es-AR" sz="2400" dirty="0" smtClean="0"/>
              <a:t>financiero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1187624" y="2224038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/>
              <a:t>“diversificación </a:t>
            </a:r>
            <a:r>
              <a:rPr lang="es-AR" sz="2400" dirty="0"/>
              <a:t>de la matriz </a:t>
            </a:r>
            <a:r>
              <a:rPr lang="es-AR" sz="2400" dirty="0" smtClean="0"/>
              <a:t>energética”</a:t>
            </a:r>
            <a:endParaRPr lang="es-AR" sz="2400" dirty="0"/>
          </a:p>
        </p:txBody>
      </p:sp>
      <p:sp>
        <p:nvSpPr>
          <p:cNvPr id="7" name="6 Rectángulo"/>
          <p:cNvSpPr/>
          <p:nvPr/>
        </p:nvSpPr>
        <p:spPr>
          <a:xfrm>
            <a:off x="1259632" y="29969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400" dirty="0"/>
              <a:t>“independencia energética</a:t>
            </a:r>
            <a:r>
              <a:rPr lang="es-AR" sz="2400" dirty="0" smtClean="0"/>
              <a:t>”</a:t>
            </a:r>
            <a:endParaRPr lang="es-AR" sz="2400" dirty="0"/>
          </a:p>
        </p:txBody>
      </p:sp>
      <p:sp>
        <p:nvSpPr>
          <p:cNvPr id="9" name="8 Rectángulo"/>
          <p:cNvSpPr/>
          <p:nvPr/>
        </p:nvSpPr>
        <p:spPr>
          <a:xfrm>
            <a:off x="1259632" y="38610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400" dirty="0" smtClean="0"/>
              <a:t>“desarrollo sustentable”</a:t>
            </a:r>
            <a:endParaRPr lang="es-AR" sz="2400" dirty="0"/>
          </a:p>
        </p:txBody>
      </p:sp>
      <p:sp>
        <p:nvSpPr>
          <p:cNvPr id="10" name="9 Rectángulo"/>
          <p:cNvSpPr/>
          <p:nvPr/>
        </p:nvSpPr>
        <p:spPr>
          <a:xfrm>
            <a:off x="1331640" y="45811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400" dirty="0" smtClean="0"/>
              <a:t>“desarrollo tecnológico”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264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99287" y="922686"/>
            <a:ext cx="8052948" cy="1642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071646" y="899634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/>
              <a:t>Si bien la </a:t>
            </a:r>
            <a:r>
              <a:rPr lang="es-AR" sz="2400" dirty="0"/>
              <a:t>energía proveniente de fuentes renovables es mucho más que el dinero puesto en ella y su renta </a:t>
            </a:r>
            <a:r>
              <a:rPr lang="es-AR" sz="2400" dirty="0" smtClean="0"/>
              <a:t>presunta, esto </a:t>
            </a:r>
            <a:r>
              <a:rPr lang="es-AR" sz="2400" dirty="0"/>
              <a:t>no representa una excusa que disculpe las malas estimaciones de </a:t>
            </a:r>
            <a:r>
              <a:rPr lang="es-AR" sz="2400" dirty="0" smtClean="0"/>
              <a:t>producción</a:t>
            </a:r>
            <a:endParaRPr lang="es-AR" sz="2400" dirty="0"/>
          </a:p>
          <a:p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1071646" y="328498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smtClean="0"/>
              <a:t>Entonces…. hay que medir… bien, durante la cantidad de años que la variabilidad del recurso determine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9954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826"/>
            <a:ext cx="7920880" cy="781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0584" r="15768" b="5948"/>
          <a:stretch/>
        </p:blipFill>
        <p:spPr bwMode="auto">
          <a:xfrm>
            <a:off x="-13075" y="0"/>
            <a:ext cx="9157547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5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8" t="12083" r="15666" b="6250"/>
          <a:stretch/>
        </p:blipFill>
        <p:spPr bwMode="auto">
          <a:xfrm>
            <a:off x="-22000" y="188640"/>
            <a:ext cx="9166000" cy="634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3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 Jaci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21" y="0"/>
            <a:ext cx="3672450" cy="251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-maps.com/m/america/uruguay/uruguay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7096"/>
            <a:ext cx="3882566" cy="42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391980" y="417526"/>
            <a:ext cx="424847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2400" dirty="0" smtClean="0"/>
              <a:t>Generación por centrales fotovoltaicas  y solares térmicas</a:t>
            </a:r>
            <a:endParaRPr lang="es-AR" sz="2400" dirty="0"/>
          </a:p>
        </p:txBody>
      </p:sp>
      <p:pic>
        <p:nvPicPr>
          <p:cNvPr id="2050" name="Picture 2" descr="La tormenta en Uruguay: qué está pasando en éste mom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82414"/>
            <a:ext cx="2501592" cy="246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phytoma.com/uploads/139816414553564ab119e9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5"/>
          <a:stretch/>
        </p:blipFill>
        <p:spPr bwMode="auto">
          <a:xfrm>
            <a:off x="5384916" y="4424356"/>
            <a:ext cx="3779912" cy="243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427984" y="4930162"/>
            <a:ext cx="208823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2400" dirty="0" smtClean="0"/>
              <a:t>Pronóstico de cosechas</a:t>
            </a:r>
            <a:endParaRPr lang="es-AR" sz="2400" dirty="0"/>
          </a:p>
        </p:txBody>
      </p:sp>
      <p:sp>
        <p:nvSpPr>
          <p:cNvPr id="7" name="6 Rectángulo"/>
          <p:cNvSpPr/>
          <p:nvPr/>
        </p:nvSpPr>
        <p:spPr>
          <a:xfrm>
            <a:off x="4716016" y="2708920"/>
            <a:ext cx="24373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2400" dirty="0" smtClean="0"/>
              <a:t>Cambio climático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0396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91052" y="110983"/>
            <a:ext cx="7828833" cy="10857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043608" y="190875"/>
            <a:ext cx="7848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/>
              <a:t>¿Cuánto </a:t>
            </a:r>
            <a:r>
              <a:rPr lang="es-AR" sz="2400" dirty="0"/>
              <a:t>tiempo se debe medir para evaluar correctamente el recurso </a:t>
            </a:r>
            <a:r>
              <a:rPr lang="es-AR" sz="2400" dirty="0" smtClean="0"/>
              <a:t>solar con un determinado nivel de error? </a:t>
            </a:r>
            <a:endParaRPr lang="es-AR" sz="2400" dirty="0"/>
          </a:p>
        </p:txBody>
      </p:sp>
      <p:sp>
        <p:nvSpPr>
          <p:cNvPr id="5" name="4 Rectángulo"/>
          <p:cNvSpPr/>
          <p:nvPr/>
        </p:nvSpPr>
        <p:spPr>
          <a:xfrm>
            <a:off x="1132465" y="1475492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Análisis de varianza de los datos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1132465" y="1988840"/>
            <a:ext cx="538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Uso del modelo SRB </a:t>
            </a:r>
            <a:r>
              <a:rPr lang="es-AR" dirty="0"/>
              <a:t>(Surface </a:t>
            </a:r>
            <a:r>
              <a:rPr lang="es-AR" dirty="0" err="1"/>
              <a:t>Radiation</a:t>
            </a:r>
            <a:r>
              <a:rPr lang="es-AR" dirty="0"/>
              <a:t> </a:t>
            </a:r>
            <a:r>
              <a:rPr lang="es-AR" dirty="0" smtClean="0"/>
              <a:t>Budget) NASA </a:t>
            </a: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1132465" y="2687608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Período </a:t>
            </a:r>
            <a:r>
              <a:rPr lang="es-AR" dirty="0"/>
              <a:t>1983-2005.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32465" y="3244333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22 celdas</a:t>
            </a:r>
            <a:endParaRPr lang="es-AR" dirty="0"/>
          </a:p>
        </p:txBody>
      </p:sp>
      <p:pic>
        <p:nvPicPr>
          <p:cNvPr id="12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572001" y="2305882"/>
            <a:ext cx="4858516" cy="436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091052" y="4119463"/>
            <a:ext cx="39850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smtClean="0"/>
              <a:t>La </a:t>
            </a:r>
            <a:r>
              <a:rPr lang="es-ES" dirty="0"/>
              <a:t>variabilidad de la estimación usada refleja la variabilidad de los valores de radiación en la superficie.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636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62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28" y="3379480"/>
            <a:ext cx="12496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6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80236" y="2606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Se evaluó el valor medio de los datos del centro de cada celda y el desvío estándar alrededor de ese valor </a:t>
            </a:r>
            <a:r>
              <a:rPr lang="es-ES" dirty="0" smtClean="0"/>
              <a:t>medio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1137791" y="94542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Con los valores medios mensuales y el valor promedio, se calculó la desviación estándar </a:t>
            </a:r>
            <a:r>
              <a:rPr lang="es-ES" b="1" dirty="0"/>
              <a:t>σ</a:t>
            </a:r>
            <a:r>
              <a:rPr lang="es-ES" dirty="0"/>
              <a:t> de cada celda, para cada uno de los meses del año y para la media </a:t>
            </a:r>
            <a:r>
              <a:rPr lang="es-ES" dirty="0" smtClean="0"/>
              <a:t>anual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1156760" y="1868750"/>
            <a:ext cx="7015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Se seleccionó un nivel de incerteza determinado, denominado </a:t>
            </a:r>
            <a:r>
              <a:rPr lang="es-ES" b="1" dirty="0"/>
              <a:t>δ</a:t>
            </a:r>
            <a:r>
              <a:rPr lang="es-ES" dirty="0"/>
              <a:t>, al que a su vez se le asignaron distintos valores: 1,5%, 3%, 5% y 10%.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1170971" y="2541512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error absoluto admitido para cada mes se determinó como la media mensual del período de la serie multiplicado por </a:t>
            </a:r>
            <a:r>
              <a:rPr lang="es-ES" b="1" dirty="0"/>
              <a:t>δ</a:t>
            </a:r>
            <a:r>
              <a:rPr lang="es-ES" dirty="0"/>
              <a:t>. Se le llamó </a:t>
            </a:r>
            <a:r>
              <a:rPr lang="es-ES" b="1" dirty="0"/>
              <a:t>ε</a:t>
            </a:r>
            <a:r>
              <a:rPr lang="es-ES" dirty="0"/>
              <a:t> a este </a:t>
            </a:r>
            <a:r>
              <a:rPr lang="es-ES" dirty="0" smtClean="0"/>
              <a:t>producto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1201594" y="3467803"/>
                <a:ext cx="7525344" cy="1991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smtClean="0"/>
                  <a:t>Se determinó </a:t>
                </a:r>
                <a:r>
                  <a:rPr lang="es-ES" dirty="0"/>
                  <a:t>el número </a:t>
                </a:r>
                <a:r>
                  <a:rPr lang="es-ES" b="1" dirty="0"/>
                  <a:t>n</a:t>
                </a:r>
                <a:r>
                  <a:rPr lang="es-ES" dirty="0"/>
                  <a:t> de años de medición necesarios como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/>
                      </a:rPr>
                      <m:t>𝑛</m:t>
                    </m:r>
                    <m:r>
                      <a:rPr lang="es-AR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s-AR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A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AR" i="1">
                                    <a:latin typeface="Cambria Math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s-A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s-AR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s-AR" i="1">
                                    <a:latin typeface="Cambria Math"/>
                                  </a:rPr>
                                  <m:t>𝜎</m:t>
                                </m:r>
                              </m:num>
                              <m:den>
                                <m:r>
                                  <a:rPr lang="es-AR" i="1">
                                    <a:latin typeface="Cambria Math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A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dirty="0" smtClean="0"/>
                  <a:t>(</a:t>
                </a:r>
                <a:r>
                  <a:rPr lang="es-ES" dirty="0" err="1" smtClean="0"/>
                  <a:t>Tschebichev</a:t>
                </a:r>
                <a:r>
                  <a:rPr lang="es-ES" dirty="0" smtClean="0"/>
                  <a:t>, ), </a:t>
                </a:r>
                <a:r>
                  <a:rPr lang="es-ES" dirty="0"/>
                  <a:t>donde </a:t>
                </a:r>
                <a:r>
                  <a:rPr lang="es-ES" b="1" dirty="0"/>
                  <a:t>Z(p)</a:t>
                </a:r>
                <a:r>
                  <a:rPr lang="es-ES" dirty="0"/>
                  <a:t> es el valor de la distribución de probabilidad </a:t>
                </a:r>
                <a:r>
                  <a:rPr lang="es-ES" b="1" dirty="0"/>
                  <a:t>t</a:t>
                </a:r>
                <a:r>
                  <a:rPr lang="es-ES" dirty="0"/>
                  <a:t> de </a:t>
                </a:r>
                <a:r>
                  <a:rPr lang="es-ES" dirty="0" err="1"/>
                  <a:t>Student</a:t>
                </a:r>
                <a:r>
                  <a:rPr lang="es-ES" dirty="0"/>
                  <a:t> con </a:t>
                </a:r>
                <a:r>
                  <a:rPr lang="es-ES" b="1" dirty="0"/>
                  <a:t>n</a:t>
                </a:r>
                <a:r>
                  <a:rPr lang="es-ES" dirty="0"/>
                  <a:t>-1 grados de libertad que establece en 1- </a:t>
                </a:r>
                <a:r>
                  <a:rPr lang="es-ES" b="1" dirty="0"/>
                  <a:t>p</a:t>
                </a:r>
                <a:r>
                  <a:rPr lang="es-ES" dirty="0"/>
                  <a:t>  la probabilidad porcentual de que el valor de la media real se encuentre dentro del intervalo de confidencia </a:t>
                </a:r>
                <a:r>
                  <a:rPr lang="es-ES" b="1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A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A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s-AR" i="1">
                        <a:latin typeface="Cambria Math"/>
                      </a:rPr>
                      <m:t>−</m:t>
                    </m:r>
                    <m:r>
                      <a:rPr lang="es-AR" i="1"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s-AR" i="1">
                            <a:latin typeface="Cambria Math"/>
                          </a:rPr>
                        </m:ctrlPr>
                      </m:dPr>
                      <m:e>
                        <m:r>
                          <a:rPr lang="es-AR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s-AR" i="1">
                        <a:latin typeface="Cambria Math"/>
                      </a:rPr>
                      <m:t>.</m:t>
                    </m:r>
                    <m:r>
                      <a:rPr lang="es-AR" i="1">
                        <a:latin typeface="Cambria Math"/>
                      </a:rPr>
                      <m:t>𝜎</m:t>
                    </m:r>
                    <m:r>
                      <a:rPr lang="es-AR" i="1">
                        <a:latin typeface="Cambria Math"/>
                      </a:rPr>
                      <m:t>;</m:t>
                    </m:r>
                    <m:acc>
                      <m:accPr>
                        <m:chr m:val="̅"/>
                        <m:ctrlPr>
                          <a:rPr lang="es-AR" i="1">
                            <a:latin typeface="Cambria Math"/>
                          </a:rPr>
                        </m:ctrlPr>
                      </m:accPr>
                      <m:e>
                        <m:r>
                          <a:rPr lang="es-A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s-AR" i="1">
                        <a:latin typeface="Cambria Math"/>
                      </a:rPr>
                      <m:t>+</m:t>
                    </m:r>
                    <m:r>
                      <a:rPr lang="es-AR" i="1"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s-AR" i="1">
                            <a:latin typeface="Cambria Math"/>
                          </a:rPr>
                        </m:ctrlPr>
                      </m:dPr>
                      <m:e>
                        <m:r>
                          <a:rPr lang="es-AR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s-AR" i="1">
                        <a:latin typeface="Cambria Math"/>
                      </a:rPr>
                      <m:t>.</m:t>
                    </m:r>
                    <m:r>
                      <a:rPr lang="es-AR" i="1">
                        <a:latin typeface="Cambria Math"/>
                      </a:rPr>
                      <m:t>𝜎</m:t>
                    </m:r>
                    <m:r>
                      <a:rPr lang="es-A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s-ES" dirty="0"/>
                  <a:t> con una media </a:t>
                </a:r>
                <a:r>
                  <a:rPr lang="es-ES" dirty="0" err="1"/>
                  <a:t>muestral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AR" i="1">
                            <a:latin typeface="Cambria Math"/>
                          </a:rPr>
                        </m:ctrlPr>
                      </m:accPr>
                      <m:e>
                        <m:r>
                          <a:rPr lang="es-A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ES" dirty="0" smtClean="0"/>
                  <a:t> </a:t>
                </a:r>
                <a:r>
                  <a:rPr lang="es-ES" dirty="0"/>
                  <a:t>calculada en </a:t>
                </a:r>
                <a:r>
                  <a:rPr lang="es-ES" b="1" dirty="0"/>
                  <a:t>n</a:t>
                </a:r>
                <a:r>
                  <a:rPr lang="es-ES" dirty="0"/>
                  <a:t> años</a:t>
                </a:r>
                <a:endParaRPr lang="es-AR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94" y="3467803"/>
                <a:ext cx="7525344" cy="1991635"/>
              </a:xfrm>
              <a:prstGeom prst="rect">
                <a:avLst/>
              </a:prstGeom>
              <a:blipFill rotWithShape="1">
                <a:blip r:embed="rId2"/>
                <a:stretch>
                  <a:fillRect l="-486" t="-1529" b="-183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Rectángulo"/>
          <p:cNvSpPr/>
          <p:nvPr/>
        </p:nvSpPr>
        <p:spPr>
          <a:xfrm>
            <a:off x="1219850" y="557791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Se usó </a:t>
            </a:r>
            <a:r>
              <a:rPr lang="es-ES" dirty="0" err="1"/>
              <a:t>kriging</a:t>
            </a:r>
            <a:r>
              <a:rPr lang="es-ES" dirty="0"/>
              <a:t>, </a:t>
            </a:r>
            <a:r>
              <a:rPr lang="es-ES" dirty="0" smtClean="0"/>
              <a:t>para el trazado de mapas de </a:t>
            </a:r>
            <a:r>
              <a:rPr lang="es-ES" dirty="0" err="1" smtClean="0"/>
              <a:t>isolíneas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571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_0" descr="14 Grupo"/>
          <p:cNvGrpSpPr>
            <a:grpSpLocks/>
          </p:cNvGrpSpPr>
          <p:nvPr/>
        </p:nvGrpSpPr>
        <p:grpSpPr bwMode="auto">
          <a:xfrm>
            <a:off x="0" y="404664"/>
            <a:ext cx="9144000" cy="4654451"/>
            <a:chOff x="-5" y="436"/>
            <a:chExt cx="8938" cy="4259"/>
          </a:xfrm>
        </p:grpSpPr>
        <p:pic>
          <p:nvPicPr>
            <p:cNvPr id="4" name="shape_0" descr="ooxWord://word/media/image2.pn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" y="451"/>
              <a:ext cx="4064" cy="42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" name="shape_0" descr="ooxWord://word/media/image3.pn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436"/>
              <a:ext cx="4604" cy="4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6" name="5 CuadroTexto"/>
          <p:cNvSpPr txBox="1"/>
          <p:nvPr/>
        </p:nvSpPr>
        <p:spPr>
          <a:xfrm>
            <a:off x="971600" y="5493605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Mapas con error del 5%  e intervalo de confidencia 90%. Izquierda: Enero; derecha: Julio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984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893</TotalTime>
  <Words>532</Words>
  <Application>Microsoft Office PowerPoint</Application>
  <PresentationFormat>Presentación en pantalla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RR</dc:creator>
  <cp:lastModifiedBy>RR</cp:lastModifiedBy>
  <cp:revision>51</cp:revision>
  <dcterms:created xsi:type="dcterms:W3CDTF">2014-10-13T18:11:40Z</dcterms:created>
  <dcterms:modified xsi:type="dcterms:W3CDTF">2016-08-04T00:13:05Z</dcterms:modified>
</cp:coreProperties>
</file>