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0" r:id="rId3"/>
    <p:sldId id="281" r:id="rId4"/>
    <p:sldId id="259" r:id="rId5"/>
    <p:sldId id="271" r:id="rId6"/>
    <p:sldId id="272" r:id="rId7"/>
    <p:sldId id="273" r:id="rId8"/>
    <p:sldId id="274" r:id="rId9"/>
    <p:sldId id="275" r:id="rId10"/>
    <p:sldId id="277" r:id="rId11"/>
    <p:sldId id="276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D9CBC-343D-45C3-9E57-B2B621C369ED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828D9-A3F5-4896-B143-34445279EA7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828D9-A3F5-4896-B143-34445279EA7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5A9CE1-800F-4B80-82A9-7E00824C739F}" type="datetimeFigureOut">
              <a:rPr lang="es-ES" smtClean="0"/>
              <a:pPr/>
              <a:t>03/08/2016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6AC86F-B714-43DF-8321-36E15162B2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Validación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análisis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estacionalidad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producción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energía</a:t>
            </a:r>
            <a:r>
              <a:rPr lang="en-US" sz="2800" dirty="0" smtClean="0">
                <a:solidFill>
                  <a:schemeClr val="tx1"/>
                </a:solidFill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</a:rPr>
              <a:t>partir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datos</a:t>
            </a:r>
            <a:r>
              <a:rPr lang="en-US" sz="2800" dirty="0" smtClean="0">
                <a:solidFill>
                  <a:schemeClr val="tx1"/>
                </a:solidFill>
              </a:rPr>
              <a:t> CFSR-WRF </a:t>
            </a:r>
            <a:r>
              <a:rPr lang="en-US" sz="2800" dirty="0" err="1" smtClean="0">
                <a:solidFill>
                  <a:schemeClr val="tx1"/>
                </a:solidFill>
              </a:rPr>
              <a:t>para</a:t>
            </a:r>
            <a:r>
              <a:rPr lang="en-US" sz="2800" dirty="0" smtClean="0">
                <a:solidFill>
                  <a:schemeClr val="tx1"/>
                </a:solidFill>
              </a:rPr>
              <a:t> el </a:t>
            </a:r>
            <a:r>
              <a:rPr lang="en-US" sz="2800" dirty="0" err="1" smtClean="0">
                <a:solidFill>
                  <a:schemeClr val="tx1"/>
                </a:solidFill>
              </a:rPr>
              <a:t>parque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eólico</a:t>
            </a:r>
            <a:r>
              <a:rPr lang="en-US" sz="2800" dirty="0" smtClean="0">
                <a:solidFill>
                  <a:schemeClr val="tx1"/>
                </a:solidFill>
              </a:rPr>
              <a:t> E. </a:t>
            </a:r>
            <a:r>
              <a:rPr lang="en-US" sz="2800" dirty="0" err="1" smtClean="0">
                <a:solidFill>
                  <a:schemeClr val="tx1"/>
                </a:solidFill>
              </a:rPr>
              <a:t>Cambilargiu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0" y="3861048"/>
            <a:ext cx="9144000" cy="108012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Incorporación</a:t>
            </a: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pronósticos</a:t>
            </a: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generación</a:t>
            </a: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eólica</a:t>
            </a: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 solar a la </a:t>
            </a:r>
            <a:r>
              <a:rPr kumimoji="0" lang="en-US" sz="200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operación</a:t>
            </a: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del </a:t>
            </a:r>
            <a:r>
              <a:rPr kumimoji="0" lang="en-US" sz="200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sistema</a:t>
            </a: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eléctrico</a:t>
            </a:r>
            <a:endParaRPr kumimoji="0" lang="es-ES" sz="20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0" y="5777880"/>
            <a:ext cx="9144000" cy="108012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Facultad de Ingeniería, </a:t>
            </a:r>
            <a:r>
              <a:rPr lang="es-ES" sz="140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UdelaR</a:t>
            </a:r>
            <a:r>
              <a:rPr lang="es-ES" sz="14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- Uruguay</a:t>
            </a:r>
            <a:endParaRPr lang="es-ES" sz="1400" noProof="0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Ignacio Franco </a:t>
            </a:r>
            <a:r>
              <a:rPr lang="es-ES" sz="1400" noProof="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Rodriguez</a:t>
            </a:r>
            <a:r>
              <a:rPr lang="es-ES" sz="1400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ifranco@fing.edu.uy</a:t>
            </a:r>
            <a:endParaRPr kumimoji="0" lang="es-ES" sz="1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http://www.mcisur.edu.uy/files/images/original/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348048"/>
          </a:xfrm>
          <a:prstGeom prst="rect">
            <a:avLst/>
          </a:prstGeom>
          <a:noFill/>
        </p:spPr>
      </p:pic>
      <p:pic>
        <p:nvPicPr>
          <p:cNvPr id="3" name="Picture 2" descr="https://encrypted-tbn1.gstatic.com/images?q=tbn:ANd9GcSrpiYAE0Yjc-sTtmNP0ZsMHKfxvy9FCygNwTz2bxYt4EHZBoZW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1333501"/>
          </a:xfrm>
          <a:prstGeom prst="rect">
            <a:avLst/>
          </a:prstGeom>
          <a:noFill/>
        </p:spPr>
      </p:pic>
      <p:pic>
        <p:nvPicPr>
          <p:cNvPr id="7" name="6 Imagen" descr="LogoIMFIA2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0"/>
            <a:ext cx="2232248" cy="86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Efecto de interferencia: Cierre</a:t>
            </a:r>
            <a:endParaRPr lang="es-ES" dirty="0"/>
          </a:p>
        </p:txBody>
      </p:sp>
      <p:pic>
        <p:nvPicPr>
          <p:cNvPr id="4" name="3 Imagen" descr="UbicacionRelati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548821" cy="2729293"/>
          </a:xfrm>
          <a:prstGeom prst="rect">
            <a:avLst/>
          </a:prstGeom>
        </p:spPr>
      </p:pic>
      <p:pic>
        <p:nvPicPr>
          <p:cNvPr id="5" name="4 Imagen" descr="modelado ae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6793" y="1124744"/>
            <a:ext cx="4417207" cy="205484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347864" y="566124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¿Profundizar con datos de potencia de aerogeneradores e información de dirección?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4149080"/>
            <a:ext cx="262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Topografía compleja hace difícil modelación (¿Cuáles son las direcciones de interferencia?)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8" name="7 Imagen" descr="Caracole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212976"/>
            <a:ext cx="6084168" cy="2152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dirty="0" smtClean="0"/>
              <a:t>Respuesta </a:t>
            </a:r>
            <a:r>
              <a:rPr lang="es-ES" smtClean="0"/>
              <a:t>del modelo </a:t>
            </a:r>
            <a:endParaRPr lang="es-ES" dirty="0"/>
          </a:p>
        </p:txBody>
      </p:sp>
      <p:pic>
        <p:nvPicPr>
          <p:cNvPr id="4" name="3 Imagen" descr="Media Mensu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999" y="1152809"/>
            <a:ext cx="8600001" cy="4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.cornali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24744"/>
            <a:ext cx="4637928" cy="488930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915816" y="5715000"/>
            <a:ext cx="8229600" cy="114300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E. </a:t>
            </a:r>
            <a:r>
              <a:rPr lang="es-ES" sz="2000" dirty="0" err="1" smtClean="0"/>
              <a:t>Cornalino</a:t>
            </a:r>
            <a:r>
              <a:rPr lang="es-ES" sz="2000" dirty="0" smtClean="0"/>
              <a:t> (2015)</a:t>
            </a:r>
            <a:endParaRPr lang="es-ES" sz="2000" dirty="0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2123728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Estacionalidad</a:t>
            </a:r>
            <a:endParaRPr kumimoji="0" lang="es-E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iclo Anu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83" y="908720"/>
            <a:ext cx="9494331" cy="50041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339752" y="2564904"/>
            <a:ext cx="8229600" cy="1143000"/>
          </a:xfrm>
        </p:spPr>
        <p:txBody>
          <a:bodyPr/>
          <a:lstStyle/>
          <a:p>
            <a:r>
              <a:rPr lang="es-ES" dirty="0" smtClean="0"/>
              <a:t>¿Preguntas?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tM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4104456" cy="30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Parque eólico </a:t>
            </a:r>
            <a:r>
              <a:rPr lang="es-ES" dirty="0" err="1" smtClean="0"/>
              <a:t>E.Cambilargiu</a:t>
            </a:r>
            <a:endParaRPr lang="es-ES" dirty="0"/>
          </a:p>
        </p:txBody>
      </p:sp>
      <p:pic>
        <p:nvPicPr>
          <p:cNvPr id="1025" name="Picture 1" descr="C:\Users\ifranco.clima16\Desktop\EOLICA\Prueba\Caracoles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883" y="3401616"/>
            <a:ext cx="4500117" cy="3456384"/>
          </a:xfrm>
          <a:prstGeom prst="rect">
            <a:avLst/>
          </a:prstGeom>
          <a:noFill/>
        </p:spPr>
      </p:pic>
      <p:pic>
        <p:nvPicPr>
          <p:cNvPr id="4" name="3 Imagen" descr="Ubicac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4176464" cy="4064594"/>
          </a:xfrm>
          <a:prstGeom prst="rect">
            <a:avLst/>
          </a:prstGeom>
        </p:spPr>
      </p:pic>
      <p:pic>
        <p:nvPicPr>
          <p:cNvPr id="5" name="4 Imagen" descr="Ubicacio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340768"/>
            <a:ext cx="4176464" cy="406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Dirección particular, posibilidad de mejorar el pronóstico considerando fenómeno de interferencia.</a:t>
            </a:r>
          </a:p>
          <a:p>
            <a:r>
              <a:rPr lang="es-ES" dirty="0" smtClean="0"/>
              <a:t>Parque complejo, ¿como responde el modelo? ¿Cómo responde el parque?</a:t>
            </a:r>
          </a:p>
          <a:p>
            <a:r>
              <a:rPr lang="es-ES" dirty="0" smtClean="0"/>
              <a:t>Respuesta en función de escala temporal: Mensual, horaria.</a:t>
            </a:r>
          </a:p>
          <a:p>
            <a:r>
              <a:rPr lang="es-ES" dirty="0" smtClean="0"/>
              <a:t>Estacionalidad</a:t>
            </a:r>
          </a:p>
          <a:p>
            <a:pPr>
              <a:buNone/>
            </a:pPr>
            <a:r>
              <a:rPr lang="es-ES" dirty="0" smtClean="0"/>
              <a:t>                  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Motivación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Modelo y bases de datos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270892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CFSR (</a:t>
            </a:r>
            <a:r>
              <a:rPr lang="es-UY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Y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</a:t>
            </a: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Y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UY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Reanalysis</a:t>
            </a: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UY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 – </a:t>
            </a: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  <a:p>
            <a:pPr lvl="1">
              <a:buFont typeface="Arial" pitchFamily="34" charset="0"/>
              <a:buChar char="•"/>
            </a:pP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atmosféricas en grilla de 0,5º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Centers for Environmental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NCEP)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Oceanic and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(NOAA)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465313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 generación del parque de UTE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 de E. </a:t>
            </a:r>
            <a:r>
              <a:rPr 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Cambilargiu</a:t>
            </a:r>
            <a:endParaRPr lang="es-E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6 Imagen" descr="uruguay-topo-comp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075" y="2708920"/>
            <a:ext cx="3421925" cy="392450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980728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WRF (</a:t>
            </a:r>
            <a:r>
              <a:rPr 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Weather</a:t>
            </a: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simulación numérica de </a:t>
            </a:r>
          </a:p>
          <a:p>
            <a:pPr lvl="1"/>
            <a:r>
              <a:rPr lang="es-UY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mesoescala</a:t>
            </a:r>
            <a:endParaRPr lang="es-UY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Corridas en grillas de 18 km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Utilizados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años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2000 a 2015,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disponibilidad</a:t>
            </a:r>
            <a:endParaRPr 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datos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Procesamiento de datos</a:t>
            </a:r>
            <a:endParaRPr lang="es-ES" dirty="0"/>
          </a:p>
        </p:txBody>
      </p:sp>
      <p:pic>
        <p:nvPicPr>
          <p:cNvPr id="29698" name="Picture 2" descr="C:\Users\ifranco.clima16\Desktop\EOLICA\Prueba\qtoctave-0.7.2\FaltaAe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80728"/>
            <a:ext cx="6315648" cy="309634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98072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 </a:t>
            </a:r>
            <a:r>
              <a:rPr 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Vestas</a:t>
            </a: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V80</a:t>
            </a:r>
          </a:p>
          <a:p>
            <a:pPr lvl="1"/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9699" name="Picture 3" descr="C:\Users\ifranco.clima16\Desktop\EOLICA\Prueba\PotenciaAJU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5824698" cy="3041955"/>
          </a:xfrm>
          <a:prstGeom prst="rect">
            <a:avLst/>
          </a:prstGeom>
          <a:noFill/>
        </p:spPr>
      </p:pic>
      <p:pic>
        <p:nvPicPr>
          <p:cNvPr id="29700" name="Imagen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4128321" cy="26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abajo"/>
          <p:cNvSpPr/>
          <p:nvPr/>
        </p:nvSpPr>
        <p:spPr>
          <a:xfrm rot="16200000">
            <a:off x="3073524" y="4639444"/>
            <a:ext cx="227687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51520" y="4149080"/>
            <a:ext cx="25922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Viento modelado por WRF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5877272"/>
            <a:ext cx="2664296" cy="75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 de generador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Más"/>
          <p:cNvSpPr/>
          <p:nvPr/>
        </p:nvSpPr>
        <p:spPr>
          <a:xfrm>
            <a:off x="1187624" y="5085184"/>
            <a:ext cx="720080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364088" y="4941168"/>
            <a:ext cx="2664296" cy="755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 simulada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Selección de nivel ETA</a:t>
            </a:r>
            <a:endParaRPr lang="es-E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3275856" y="1196752"/>
          <a:ext cx="2153978" cy="576064"/>
        </p:xfrm>
        <a:graphic>
          <a:graphicData uri="http://schemas.openxmlformats.org/presentationml/2006/ole">
            <p:oleObj spid="_x0000_s30721" name="Ecuación" r:id="rId3" imgW="1637589" imgH="431613" progId="Equation.3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0" y="1268760"/>
          <a:ext cx="2817704" cy="576064"/>
        </p:xfrm>
        <a:graphic>
          <a:graphicData uri="http://schemas.openxmlformats.org/presentationml/2006/ole">
            <p:oleObj spid="_x0000_s30723" name="Ecuación" r:id="rId4" imgW="2146300" imgH="431800" progId="Equation.3">
              <p:embed/>
            </p:oleObj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79512" y="2420888"/>
          <a:ext cx="1008112" cy="336036"/>
        </p:xfrm>
        <a:graphic>
          <a:graphicData uri="http://schemas.openxmlformats.org/presentationml/2006/ole">
            <p:oleObj spid="_x0000_s30725" name="Ecuación" r:id="rId5" imgW="685800" imgH="228600" progId="Equation.3">
              <p:embed/>
            </p:oleObj>
          </a:graphicData>
        </a:graphic>
      </p:graphicFrame>
      <p:cxnSp>
        <p:nvCxnSpPr>
          <p:cNvPr id="12" name="11 Conector recto de flecha"/>
          <p:cNvCxnSpPr/>
          <p:nvPr/>
        </p:nvCxnSpPr>
        <p:spPr>
          <a:xfrm>
            <a:off x="1187624" y="263691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060848"/>
            <a:ext cx="2123728" cy="134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/>
          <p:nvPr/>
        </p:nvCxnSpPr>
        <p:spPr>
          <a:xfrm>
            <a:off x="4211960" y="263691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932040" y="24208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 simulada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pic>
        <p:nvPicPr>
          <p:cNvPr id="18" name="17 Imagen" descr="Plot3D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73016"/>
            <a:ext cx="4516462" cy="2564904"/>
          </a:xfrm>
          <a:prstGeom prst="rect">
            <a:avLst/>
          </a:prstGeom>
        </p:spPr>
      </p:pic>
      <p:pic>
        <p:nvPicPr>
          <p:cNvPr id="19" name="18 Imagen" descr="Plot3DMA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3429000"/>
            <a:ext cx="4695821" cy="273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</a:t>
            </a:r>
          </a:p>
          <a:p>
            <a:pPr lvl="1">
              <a:buFont typeface="Arial" pitchFamily="34" charset="0"/>
              <a:buChar char="•"/>
            </a:pP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Nivel:15</a:t>
            </a:r>
          </a:p>
          <a:p>
            <a:pPr lvl="1">
              <a:buFont typeface="Arial" pitchFamily="34" charset="0"/>
              <a:buChar char="•"/>
            </a:pP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de ajuste (b): 0.88</a:t>
            </a:r>
          </a:p>
          <a:p>
            <a:pPr lvl="0"/>
            <a:endParaRPr lang="es-E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635896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alcanzados</a:t>
            </a:r>
          </a:p>
          <a:p>
            <a:pPr lvl="1">
              <a:buFont typeface="Arial" pitchFamily="34" charset="0"/>
              <a:buChar char="•"/>
            </a:pP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MAE=3,2861 MW (16,4%)</a:t>
            </a:r>
          </a:p>
          <a:p>
            <a:pPr lvl="1">
              <a:buFont typeface="Arial" pitchFamily="34" charset="0"/>
              <a:buChar char="•"/>
            </a:pP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r=0,7398</a:t>
            </a:r>
          </a:p>
        </p:txBody>
      </p:sp>
      <p:pic>
        <p:nvPicPr>
          <p:cNvPr id="31745" name="Picture 1" descr="HistErrorSi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132856"/>
            <a:ext cx="4818519" cy="29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51520" y="1844824"/>
            <a:ext cx="2451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Histograma de error</a:t>
            </a:r>
          </a:p>
        </p:txBody>
      </p:sp>
      <p:pic>
        <p:nvPicPr>
          <p:cNvPr id="31747" name="Picture 3" descr="HistW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499195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4211960" y="1556792"/>
            <a:ext cx="6664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Histograma de velocidades medias horarias</a:t>
            </a:r>
          </a:p>
          <a:p>
            <a:pPr lvl="0"/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función de densidad de probabilidad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-6350" y="1504256"/>
          <a:ext cx="1330583" cy="360040"/>
        </p:xfrm>
        <a:graphic>
          <a:graphicData uri="http://schemas.openxmlformats.org/presentationml/2006/ole">
            <p:oleObj spid="_x0000_s32769" name="Ecuación" r:id="rId3" imgW="812447" imgH="215806" progId="Equation.3">
              <p:embed/>
            </p:oleObj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41314" y="1576264"/>
            <a:ext cx="824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s-E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 x/D&lt; 2ó3 (estela cercana)</a:t>
            </a:r>
            <a:endParaRPr kumimoji="0" lang="es-E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0" y="1196752"/>
          <a:ext cx="2240175" cy="379512"/>
        </p:xfrm>
        <a:graphic>
          <a:graphicData uri="http://schemas.openxmlformats.org/presentationml/2006/ole">
            <p:oleObj spid="_x0000_s32775" name="Ecuación" r:id="rId4" imgW="1346040" imgH="228600" progId="Equation.3">
              <p:embed/>
            </p:oleObj>
          </a:graphicData>
        </a:graphic>
      </p:graphicFrame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333402" y="1216224"/>
            <a:ext cx="7668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s-E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Estela lejana</a:t>
            </a:r>
            <a:endParaRPr kumimoji="0" lang="es-E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83671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Crespo, </a:t>
            </a:r>
            <a:r>
              <a:rPr lang="es-UY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Hernandez</a:t>
            </a: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UY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Frandsen</a:t>
            </a:r>
            <a:endParaRPr lang="es-UY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endParaRPr lang="es-UY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0" y="1988840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Simplificaciones realizadas</a:t>
            </a:r>
            <a:endParaRPr lang="es-E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Aerogeneradores alineados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 plano horizontal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Distancia media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tiene en cuenta efecto sobre la turbulencia</a:t>
            </a:r>
            <a:endParaRPr lang="es-E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95536" y="3645024"/>
          <a:ext cx="3009900" cy="2305050"/>
        </p:xfrm>
        <a:graphic>
          <a:graphicData uri="http://schemas.openxmlformats.org/drawingml/2006/table">
            <a:tbl>
              <a:tblPr/>
              <a:tblGrid>
                <a:gridCol w="1549400"/>
                <a:gridCol w="1460500"/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Dirección</a:t>
                      </a:r>
                      <a:endParaRPr lang="es-E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71,8633º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Velocidad incidente (m/s)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1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13,34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2</a:t>
                      </a:r>
                      <a:endParaRPr lang="es-E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12,65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3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11,88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4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11,15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5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10,25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6</a:t>
                      </a:r>
                      <a:endParaRPr lang="es-E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9,63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7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8,85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8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7,96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9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7,15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Aerogenerador 10</a:t>
                      </a:r>
                      <a:endParaRPr lang="es-ES" sz="12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6,52</a:t>
                      </a:r>
                      <a:endParaRPr lang="es-ES" sz="12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851920" y="4365104"/>
          <a:ext cx="4660900" cy="1066800"/>
        </p:xfrm>
        <a:graphic>
          <a:graphicData uri="http://schemas.openxmlformats.org/drawingml/2006/table">
            <a:tbl>
              <a:tblPr/>
              <a:tblGrid>
                <a:gridCol w="1295400"/>
                <a:gridCol w="18415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Direcciones</a:t>
                      </a:r>
                      <a:endParaRPr lang="es-ES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MAE</a:t>
                      </a:r>
                      <a:endParaRPr lang="es-ES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es-ES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Considerando estela</a:t>
                      </a:r>
                      <a:endParaRPr lang="es-ES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0º-360º</a:t>
                      </a:r>
                      <a:endParaRPr lang="es-ES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accent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3,5691</a:t>
                      </a:r>
                      <a:endParaRPr lang="es-ES" sz="1400" b="1">
                        <a:solidFill>
                          <a:schemeClr val="accent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accent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0,7005</a:t>
                      </a:r>
                      <a:endParaRPr lang="es-ES" sz="1400" b="1" dirty="0">
                        <a:solidFill>
                          <a:schemeClr val="accent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Sin considerar estela</a:t>
                      </a:r>
                      <a:endParaRPr lang="es-ES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0º-360º</a:t>
                      </a:r>
                      <a:endParaRPr lang="es-ES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3,2861</a:t>
                      </a:r>
                      <a:endParaRPr lang="es-ES" sz="1400" b="1" dirty="0">
                        <a:solidFill>
                          <a:srgbClr val="00B05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0,7398</a:t>
                      </a:r>
                      <a:endParaRPr lang="es-ES" sz="1400" b="1" dirty="0">
                        <a:solidFill>
                          <a:srgbClr val="00B05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2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dirty="0" smtClean="0"/>
              <a:t>Efecto de interferencia</a:t>
            </a:r>
            <a:endParaRPr lang="es-ES" dirty="0"/>
          </a:p>
        </p:txBody>
      </p:sp>
      <p:pic>
        <p:nvPicPr>
          <p:cNvPr id="14" name="13 Imagen" descr="modelado aer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980728"/>
            <a:ext cx="4067944" cy="189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8111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115616" y="188640"/>
            <a:ext cx="7776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UY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Ajuste estadístico</a:t>
            </a:r>
          </a:p>
          <a:p>
            <a:pPr lvl="0">
              <a:buFont typeface="Arial" pitchFamily="34" charset="0"/>
              <a:buChar char="•"/>
            </a:pPr>
            <a:endParaRPr lang="es-UY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572000" y="2276872"/>
          <a:ext cx="4320480" cy="1706880"/>
        </p:xfrm>
        <a:graphic>
          <a:graphicData uri="http://schemas.openxmlformats.org/drawingml/2006/table">
            <a:tbl>
              <a:tblPr/>
              <a:tblGrid>
                <a:gridCol w="1080120"/>
                <a:gridCol w="1440160"/>
                <a:gridCol w="648072"/>
                <a:gridCol w="1152128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000000"/>
                      </a:fgClr>
                      <a:bgClr>
                        <a:srgbClr val="BFBFB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Considerando estela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Direcciones sin interferencia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3,284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Direcciones con interferencia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3,2632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0,7459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 considerar estela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0º-360º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3,2861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655</TotalTime>
  <Words>388</Words>
  <Application>Microsoft Office PowerPoint</Application>
  <PresentationFormat>Presentación en pantalla (4:3)</PresentationFormat>
  <Paragraphs>116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Concurrencia</vt:lpstr>
      <vt:lpstr>Ecuación</vt:lpstr>
      <vt:lpstr>Validación de análisis de estacionalidad de producción de energía a partir de datos CFSR-WRF para el parque eólico E. Cambilargiu</vt:lpstr>
      <vt:lpstr>Parque eólico E.Cambilargiu</vt:lpstr>
      <vt:lpstr>Motivación</vt:lpstr>
      <vt:lpstr>Modelo y bases de datos</vt:lpstr>
      <vt:lpstr>Procesamiento de datos</vt:lpstr>
      <vt:lpstr>Selección de nivel ETA</vt:lpstr>
      <vt:lpstr>Diapositiva 7</vt:lpstr>
      <vt:lpstr>Efecto de interferencia</vt:lpstr>
      <vt:lpstr>Diapositiva 9</vt:lpstr>
      <vt:lpstr>Efecto de interferencia: Cierre</vt:lpstr>
      <vt:lpstr>Respuesta del modelo </vt:lpstr>
      <vt:lpstr>E. Cornalino (2015)</vt:lpstr>
      <vt:lpstr>Diapositiva 13</vt:lpstr>
      <vt:lpstr>¿Preguntas?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Grados días y grados días de infiltración</dc:title>
  <dc:creator>ifranco</dc:creator>
  <cp:lastModifiedBy>ifranco</cp:lastModifiedBy>
  <cp:revision>68</cp:revision>
  <dcterms:created xsi:type="dcterms:W3CDTF">2015-04-22T15:15:36Z</dcterms:created>
  <dcterms:modified xsi:type="dcterms:W3CDTF">2016-08-03T18:57:09Z</dcterms:modified>
</cp:coreProperties>
</file>