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avi" ContentType="video/avi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0"/>
  </p:notesMasterIdLst>
  <p:sldIdLst>
    <p:sldId id="256" r:id="rId2"/>
    <p:sldId id="277" r:id="rId3"/>
    <p:sldId id="274" r:id="rId4"/>
    <p:sldId id="276" r:id="rId5"/>
    <p:sldId id="293" r:id="rId6"/>
    <p:sldId id="295" r:id="rId7"/>
    <p:sldId id="278" r:id="rId8"/>
    <p:sldId id="300" r:id="rId9"/>
    <p:sldId id="301" r:id="rId10"/>
    <p:sldId id="307" r:id="rId11"/>
    <p:sldId id="302" r:id="rId12"/>
    <p:sldId id="303" r:id="rId13"/>
    <p:sldId id="304" r:id="rId14"/>
    <p:sldId id="305" r:id="rId15"/>
    <p:sldId id="308" r:id="rId16"/>
    <p:sldId id="309" r:id="rId17"/>
    <p:sldId id="306" r:id="rId18"/>
    <p:sldId id="273" r:id="rId19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23" autoAdjust="0"/>
    <p:restoredTop sz="94660"/>
  </p:normalViewPr>
  <p:slideViewPr>
    <p:cSldViewPr>
      <p:cViewPr>
        <p:scale>
          <a:sx n="66" d="100"/>
          <a:sy n="66" d="100"/>
        </p:scale>
        <p:origin x="-2070" y="-55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EA8637-8AE5-4B52-86F9-D7B7BACADE8F}" type="datetimeFigureOut">
              <a:rPr lang="es-ES" smtClean="0"/>
              <a:t>03/08/2016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B3D26B-A7B8-4293-9E31-55EF8A76967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480314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3D26B-A7B8-4293-9E31-55EF8A76967F}" type="slidenum">
              <a:rPr lang="es-ES" smtClean="0"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133291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D6DE1-E0FC-426D-AAD1-AB4B84CA8465}" type="slidenum">
              <a:rPr lang="es-ES" smtClean="0"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109430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FB6F3-CE2D-47D3-84D8-67E421871EA2}" type="datetime1">
              <a:rPr lang="es-ES" smtClean="0"/>
              <a:t>03/08/2016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ADMINISTRACIÓN DEL MERCADO ELÉCTRICO.</a:t>
            </a: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640CB-1D6C-4EA9-9970-8A41CC87708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523401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81ECB-BB14-4276-8EBC-23C2AC1C4F87}" type="datetime1">
              <a:rPr lang="es-ES" smtClean="0"/>
              <a:t>03/08/2016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ADMINISTRACIÓN DEL MERCADO ELÉCTRICO.</a:t>
            </a: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640CB-1D6C-4EA9-9970-8A41CC87708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743766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6D8A3-1C6B-4B34-88CC-B16E62E33CFA}" type="datetime1">
              <a:rPr lang="es-ES" smtClean="0"/>
              <a:t>03/08/2016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ADMINISTRACIÓN DEL MERCADO ELÉCTRICO.</a:t>
            </a: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640CB-1D6C-4EA9-9970-8A41CC87708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693444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B283C-E22F-485D-AA8C-721A0412EA9F}" type="datetime1">
              <a:rPr lang="es-ES" smtClean="0"/>
              <a:t>03/08/2016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ADMINISTRACIÓN DEL MERCADO ELÉCTRICO.</a:t>
            </a: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640CB-1D6C-4EA9-9970-8A41CC87708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496418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5EF6D-0814-472A-A2BC-1167BDEA13A3}" type="datetime1">
              <a:rPr lang="es-ES" smtClean="0"/>
              <a:t>03/08/2016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ADMINISTRACIÓN DEL MERCADO ELÉCTRICO.</a:t>
            </a: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640CB-1D6C-4EA9-9970-8A41CC87708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344604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EA782-2AAB-4761-B564-7A22F1363F4F}" type="datetime1">
              <a:rPr lang="es-ES" smtClean="0"/>
              <a:t>03/08/2016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ADMINISTRACIÓN DEL MERCADO ELÉCTRICO.</a:t>
            </a:r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640CB-1D6C-4EA9-9970-8A41CC87708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641161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DA65F-6A05-488C-A91F-C606CA41BAAC}" type="datetime1">
              <a:rPr lang="es-ES" smtClean="0"/>
              <a:t>03/08/2016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ADMINISTRACIÓN DEL MERCADO ELÉCTRICO.</a:t>
            </a:r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640CB-1D6C-4EA9-9970-8A41CC87708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149431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C54F9-F05E-4605-B49F-D64E7FD7AF58}" type="datetime1">
              <a:rPr lang="es-ES" smtClean="0"/>
              <a:t>03/08/2016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ADMINISTRACIÓN DEL MERCADO ELÉCTRICO.</a:t>
            </a:r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640CB-1D6C-4EA9-9970-8A41CC87708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387447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D62C6-3AF7-4DE9-8398-38CB65519838}" type="datetime1">
              <a:rPr lang="es-ES" smtClean="0"/>
              <a:t>03/08/2016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ADMINISTRACIÓN DEL MERCADO ELÉCTRICO.</a:t>
            </a:r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640CB-1D6C-4EA9-9970-8A41CC87708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436913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01342-930D-4480-A608-EBC09629D386}" type="datetime1">
              <a:rPr lang="es-ES" smtClean="0"/>
              <a:t>03/08/2016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ADMINISTRACIÓN DEL MERCADO ELÉCTRICO.</a:t>
            </a:r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640CB-1D6C-4EA9-9970-8A41CC87708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213550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13A3F-1D7A-42B3-BEDA-F55B2737D507}" type="datetime1">
              <a:rPr lang="es-ES" smtClean="0"/>
              <a:t>03/08/2016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ADMINISTRACIÓN DEL MERCADO ELÉCTRICO.</a:t>
            </a:r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640CB-1D6C-4EA9-9970-8A41CC87708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631170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59F6F2-2719-4567-AF6E-0AA237ACB829}" type="datetime1">
              <a:rPr lang="es-ES" smtClean="0"/>
              <a:t>03/08/2016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s-ES" smtClean="0"/>
              <a:t>ADMINISTRACIÓN DEL MERCADO ELÉCTRICO.</a:t>
            </a: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1640CB-1D6C-4EA9-9970-8A41CC87708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75033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avi"/><Relationship Id="rId1" Type="http://schemas.openxmlformats.org/officeDocument/2006/relationships/video" Target="NULL" TargetMode="External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image" Target="../media/image9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3568" y="2627566"/>
            <a:ext cx="7772400" cy="2169586"/>
          </a:xfrm>
        </p:spPr>
        <p:txBody>
          <a:bodyPr>
            <a:normAutofit fontScale="90000"/>
          </a:bodyPr>
          <a:lstStyle/>
          <a:p>
            <a:pPr algn="ctr"/>
            <a:r>
              <a:rPr lang="es-MX" dirty="0" smtClean="0"/>
              <a:t>Aplicación VATES</a:t>
            </a:r>
            <a:br>
              <a:rPr lang="es-MX" dirty="0" smtClean="0"/>
            </a:br>
            <a:r>
              <a:rPr lang="es-MX" dirty="0" smtClean="0"/>
              <a:t/>
            </a:r>
            <a:br>
              <a:rPr lang="es-MX" dirty="0" smtClean="0"/>
            </a:br>
            <a:r>
              <a:rPr lang="es-MX" sz="4000" dirty="0" smtClean="0"/>
              <a:t>Incorporación de pronósticos a la programación en tiempo real</a:t>
            </a:r>
            <a:endParaRPr lang="es-ES" sz="4000" dirty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3464024" cy="365125"/>
          </a:xfrm>
        </p:spPr>
        <p:txBody>
          <a:bodyPr/>
          <a:lstStyle/>
          <a:p>
            <a:r>
              <a:rPr lang="es-ES" dirty="0" smtClean="0"/>
              <a:t>ADMINISTRACIÓN DEL MERCADO ELÉCTRICO.</a:t>
            </a:r>
            <a:endParaRPr lang="es-ES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640CB-1D6C-4EA9-9970-8A41CC877087}" type="slidenum">
              <a:rPr lang="es-ES" smtClean="0"/>
              <a:t>1</a:t>
            </a:fld>
            <a:endParaRPr lang="es-ES"/>
          </a:p>
        </p:txBody>
      </p:sp>
      <p:pic>
        <p:nvPicPr>
          <p:cNvPr id="4" name="Picture 2" descr="logoadm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242252"/>
            <a:ext cx="1606550" cy="180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1 Título"/>
          <p:cNvSpPr txBox="1">
            <a:spLocks/>
          </p:cNvSpPr>
          <p:nvPr/>
        </p:nvSpPr>
        <p:spPr>
          <a:xfrm>
            <a:off x="3141005" y="5013176"/>
            <a:ext cx="2740348" cy="7649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1400" dirty="0" smtClean="0"/>
              <a:t>Pablo Soubes, Juan Felipe Palacio,</a:t>
            </a:r>
            <a:r>
              <a:rPr lang="es-MX" sz="1200" dirty="0"/>
              <a:t> Ruben </a:t>
            </a:r>
            <a:r>
              <a:rPr lang="es-MX" sz="1200" dirty="0" smtClean="0"/>
              <a:t>Chaer</a:t>
            </a:r>
            <a:endParaRPr lang="es-ES" sz="1200" dirty="0"/>
          </a:p>
        </p:txBody>
      </p:sp>
    </p:spTree>
    <p:extLst>
      <p:ext uri="{BB962C8B-B14F-4D97-AF65-F5344CB8AC3E}">
        <p14:creationId xmlns:p14="http://schemas.microsoft.com/office/powerpoint/2010/main" val="1152872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596646" indent="-514350"/>
            <a:r>
              <a:rPr lang="es-MX" dirty="0" smtClean="0"/>
              <a:t>Ejemplo de aplicación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83568" y="1484784"/>
            <a:ext cx="8244408" cy="4800600"/>
          </a:xfrm>
        </p:spPr>
        <p:txBody>
          <a:bodyPr>
            <a:normAutofit fontScale="47500" lnSpcReduction="20000"/>
          </a:bodyPr>
          <a:lstStyle/>
          <a:p>
            <a:pPr marL="82296" indent="0">
              <a:buNone/>
            </a:pPr>
            <a:r>
              <a:rPr lang="es-ES" sz="4600" dirty="0" smtClean="0"/>
              <a:t>Hipótesis</a:t>
            </a:r>
            <a:r>
              <a:rPr lang="es-ES" sz="4600" dirty="0" smtClean="0"/>
              <a:t>:</a:t>
            </a:r>
          </a:p>
          <a:p>
            <a:pPr marL="768096" indent="-685800"/>
            <a:r>
              <a:rPr lang="es-ES" sz="4600" dirty="0" smtClean="0"/>
              <a:t>Sala SimSEE</a:t>
            </a:r>
            <a:endParaRPr lang="es-ES" sz="4600" dirty="0" smtClean="0"/>
          </a:p>
          <a:p>
            <a:pPr marL="571500" lvl="1" indent="-571500">
              <a:buFont typeface="Wingdings" panose="05000000000000000000" pitchFamily="2" charset="2"/>
              <a:buChar char="Ø"/>
            </a:pPr>
            <a:r>
              <a:rPr lang="en-US" sz="4200" dirty="0" smtClean="0"/>
              <a:t>1400 </a:t>
            </a:r>
            <a:r>
              <a:rPr lang="en-US" sz="4200" dirty="0"/>
              <a:t>MW de </a:t>
            </a:r>
            <a:r>
              <a:rPr lang="en-US" sz="4200" dirty="0" err="1"/>
              <a:t>eólica</a:t>
            </a:r>
            <a:endParaRPr lang="en-US" sz="4200" dirty="0"/>
          </a:p>
          <a:p>
            <a:pPr marL="571500" lvl="1" indent="-571500">
              <a:buFont typeface="Wingdings" panose="05000000000000000000" pitchFamily="2" charset="2"/>
              <a:buChar char="Ø"/>
            </a:pPr>
            <a:r>
              <a:rPr lang="en-US" sz="4200" dirty="0"/>
              <a:t>225 MW de </a:t>
            </a:r>
            <a:r>
              <a:rPr lang="en-US" sz="4200" dirty="0" err="1"/>
              <a:t>fotovoltaica</a:t>
            </a:r>
            <a:endParaRPr lang="en-US" sz="4200" dirty="0"/>
          </a:p>
          <a:p>
            <a:pPr marL="571500" lvl="1" indent="-571500">
              <a:buFont typeface="Wingdings" panose="05000000000000000000" pitchFamily="2" charset="2"/>
              <a:buChar char="Ø"/>
            </a:pPr>
            <a:r>
              <a:rPr lang="en-US" sz="4200" dirty="0"/>
              <a:t>107 MW de </a:t>
            </a:r>
            <a:r>
              <a:rPr lang="en-US" sz="4200" dirty="0" err="1"/>
              <a:t>biomasa</a:t>
            </a:r>
            <a:endParaRPr lang="en-US" sz="4200" dirty="0"/>
          </a:p>
          <a:p>
            <a:pPr marL="571500" lvl="1" indent="-571500">
              <a:buFont typeface="Wingdings" panose="05000000000000000000" pitchFamily="2" charset="2"/>
              <a:buChar char="Ø"/>
            </a:pPr>
            <a:r>
              <a:rPr lang="en-US" sz="4200" dirty="0"/>
              <a:t>1541 MW de </a:t>
            </a:r>
            <a:r>
              <a:rPr lang="en-US" sz="4200" dirty="0" err="1"/>
              <a:t>hidráulica</a:t>
            </a:r>
            <a:endParaRPr lang="en-US" sz="4200" dirty="0"/>
          </a:p>
          <a:p>
            <a:pPr marL="571500" lvl="1" indent="-571500">
              <a:buFont typeface="Wingdings" panose="05000000000000000000" pitchFamily="2" charset="2"/>
              <a:buChar char="Ø"/>
            </a:pPr>
            <a:r>
              <a:rPr lang="en-US" sz="4200" dirty="0"/>
              <a:t>80 MW de </a:t>
            </a:r>
            <a:r>
              <a:rPr lang="en-US" sz="4200" dirty="0" err="1"/>
              <a:t>motores</a:t>
            </a:r>
            <a:r>
              <a:rPr lang="en-US" sz="4200" dirty="0"/>
              <a:t> a fuel oil</a:t>
            </a:r>
          </a:p>
          <a:p>
            <a:pPr marL="571500" lvl="1" indent="-571500">
              <a:buFont typeface="Wingdings" panose="05000000000000000000" pitchFamily="2" charset="2"/>
              <a:buChar char="Ø"/>
            </a:pPr>
            <a:r>
              <a:rPr lang="en-US" sz="4200" dirty="0"/>
              <a:t>532 MW de </a:t>
            </a:r>
            <a:r>
              <a:rPr lang="en-US" sz="4200" dirty="0" err="1" smtClean="0"/>
              <a:t>ciclo</a:t>
            </a:r>
            <a:r>
              <a:rPr lang="en-US" sz="4200" dirty="0" smtClean="0"/>
              <a:t> </a:t>
            </a:r>
            <a:r>
              <a:rPr lang="en-US" sz="4200" dirty="0" err="1"/>
              <a:t>combinado</a:t>
            </a:r>
            <a:endParaRPr lang="en-US" sz="4200" dirty="0"/>
          </a:p>
          <a:p>
            <a:pPr marL="571500" lvl="1" indent="-571500">
              <a:buFont typeface="Wingdings" panose="05000000000000000000" pitchFamily="2" charset="2"/>
              <a:buChar char="Ø"/>
            </a:pPr>
            <a:r>
              <a:rPr lang="en-US" sz="4200" dirty="0"/>
              <a:t>452 MW de </a:t>
            </a:r>
            <a:r>
              <a:rPr lang="en-US" sz="4200" dirty="0" err="1"/>
              <a:t>turbinas</a:t>
            </a:r>
            <a:r>
              <a:rPr lang="en-US" sz="4200" dirty="0"/>
              <a:t> de gas.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4200" dirty="0"/>
              <a:t>El </a:t>
            </a:r>
            <a:r>
              <a:rPr lang="en-US" sz="4200" dirty="0" err="1"/>
              <a:t>costo</a:t>
            </a:r>
            <a:r>
              <a:rPr lang="en-US" sz="4200" dirty="0"/>
              <a:t> variable de la </a:t>
            </a:r>
            <a:r>
              <a:rPr lang="en-US" sz="4200" dirty="0" err="1"/>
              <a:t>energía</a:t>
            </a:r>
            <a:r>
              <a:rPr lang="en-US" sz="4200" dirty="0"/>
              <a:t> </a:t>
            </a:r>
            <a:r>
              <a:rPr lang="en-US" sz="4200" dirty="0" err="1"/>
              <a:t>eólica</a:t>
            </a:r>
            <a:r>
              <a:rPr lang="en-US" sz="4200" dirty="0"/>
              <a:t>, la </a:t>
            </a:r>
            <a:r>
              <a:rPr lang="en-US" sz="4200" dirty="0" err="1"/>
              <a:t>fotovoltaica</a:t>
            </a:r>
            <a:r>
              <a:rPr lang="en-US" sz="4200" dirty="0"/>
              <a:t> y </a:t>
            </a:r>
            <a:r>
              <a:rPr lang="en-US" sz="4200" dirty="0" err="1"/>
              <a:t>casi</a:t>
            </a:r>
            <a:r>
              <a:rPr lang="en-US" sz="4200" dirty="0"/>
              <a:t> </a:t>
            </a:r>
            <a:r>
              <a:rPr lang="en-US" sz="4200" dirty="0" err="1"/>
              <a:t>toda</a:t>
            </a:r>
            <a:r>
              <a:rPr lang="en-US" sz="4200" dirty="0"/>
              <a:t> la </a:t>
            </a:r>
            <a:r>
              <a:rPr lang="en-US" sz="4200" dirty="0" err="1"/>
              <a:t>biomasa</a:t>
            </a:r>
            <a:r>
              <a:rPr lang="en-US" sz="4200" dirty="0"/>
              <a:t> se </a:t>
            </a:r>
            <a:r>
              <a:rPr lang="en-US" sz="4200" dirty="0" err="1"/>
              <a:t>considera</a:t>
            </a:r>
            <a:r>
              <a:rPr lang="en-US" sz="4200" dirty="0"/>
              <a:t> 0.01USD/MWh</a:t>
            </a:r>
            <a:endParaRPr lang="es-UY" sz="420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4200" dirty="0"/>
              <a:t>El </a:t>
            </a:r>
            <a:r>
              <a:rPr lang="en-US" sz="4200" dirty="0" err="1"/>
              <a:t>comercio</a:t>
            </a:r>
            <a:r>
              <a:rPr lang="en-US" sz="4200" dirty="0"/>
              <a:t> </a:t>
            </a:r>
            <a:r>
              <a:rPr lang="en-US" sz="4200" dirty="0" err="1"/>
              <a:t>internacional</a:t>
            </a:r>
            <a:r>
              <a:rPr lang="en-US" sz="4200" dirty="0"/>
              <a:t> con Argentina se </a:t>
            </a:r>
            <a:r>
              <a:rPr lang="en-US" sz="4200" dirty="0" err="1"/>
              <a:t>representa</a:t>
            </a:r>
            <a:r>
              <a:rPr lang="en-US" sz="4200" dirty="0"/>
              <a:t> con 2000 MW </a:t>
            </a:r>
            <a:endParaRPr lang="en-US" sz="4200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en-US" sz="4200" dirty="0" smtClean="0"/>
              <a:t>La </a:t>
            </a:r>
            <a:r>
              <a:rPr lang="en-US" sz="4200" dirty="0" err="1"/>
              <a:t>demanda</a:t>
            </a:r>
            <a:r>
              <a:rPr lang="en-US" sz="4200" dirty="0"/>
              <a:t> para el </a:t>
            </a:r>
            <a:r>
              <a:rPr lang="en-US" sz="4200" dirty="0" err="1"/>
              <a:t>año</a:t>
            </a:r>
            <a:r>
              <a:rPr lang="en-US" sz="4200" dirty="0"/>
              <a:t> 2016 </a:t>
            </a:r>
            <a:r>
              <a:rPr lang="en-US" sz="4200" dirty="0" err="1"/>
              <a:t>es</a:t>
            </a:r>
            <a:r>
              <a:rPr lang="en-US" sz="4200" dirty="0"/>
              <a:t> de 10708 </a:t>
            </a:r>
            <a:r>
              <a:rPr lang="en-US" sz="4200" dirty="0" err="1"/>
              <a:t>GWh</a:t>
            </a:r>
            <a:endParaRPr lang="en-US" sz="4200" dirty="0"/>
          </a:p>
          <a:p>
            <a:pPr marL="1053846" lvl="1" indent="-571500">
              <a:buFont typeface="Wingdings" panose="05000000000000000000" pitchFamily="2" charset="2"/>
              <a:buChar char="Ø"/>
            </a:pPr>
            <a:endParaRPr lang="es-ES" sz="4200" dirty="0"/>
          </a:p>
          <a:p>
            <a:pPr marL="82296" indent="0">
              <a:buNone/>
            </a:pPr>
            <a:endParaRPr lang="es-ES" sz="4600" dirty="0" smtClean="0"/>
          </a:p>
          <a:p>
            <a:pPr marL="82296" indent="0">
              <a:buNone/>
            </a:pPr>
            <a:endParaRPr lang="es-ES" sz="4600" dirty="0" smtClean="0"/>
          </a:p>
          <a:p>
            <a:pPr marL="82296" indent="0">
              <a:buNone/>
            </a:pPr>
            <a:endParaRPr lang="es-ES" sz="4600" dirty="0" smtClean="0"/>
          </a:p>
          <a:p>
            <a:pPr marL="82296" indent="0">
              <a:buNone/>
            </a:pPr>
            <a:endParaRPr lang="es-ES" sz="4600" dirty="0"/>
          </a:p>
        </p:txBody>
      </p:sp>
      <p:pic>
        <p:nvPicPr>
          <p:cNvPr id="4" name="Picture 2" descr="logoadm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109176"/>
            <a:ext cx="729869" cy="817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45288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96646" indent="-514350"/>
            <a:r>
              <a:rPr lang="es-MX" dirty="0" smtClean="0"/>
              <a:t>Ejemplo de aplicación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90872" y="1484784"/>
            <a:ext cx="8229600" cy="4525963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s-ES" sz="3900" dirty="0"/>
              <a:t>Hipótesis:</a:t>
            </a:r>
          </a:p>
          <a:p>
            <a:pPr>
              <a:lnSpc>
                <a:spcPct val="90000"/>
              </a:lnSpc>
            </a:pPr>
            <a:r>
              <a:rPr lang="es-ES" sz="3900" dirty="0" smtClean="0"/>
              <a:t>Con Pronósticos</a:t>
            </a:r>
            <a:endParaRPr lang="es-ES" sz="3900" dirty="0"/>
          </a:p>
          <a:p>
            <a:pPr lvl="1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s-ES" sz="3500" dirty="0"/>
              <a:t>Sintetizador CEGH con P.Eólica, P.Solar y temperatura con paso horario.</a:t>
            </a:r>
          </a:p>
          <a:p>
            <a:pPr lvl="1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s-ES" sz="3500" dirty="0"/>
              <a:t>Guía con pronósticos de las siguientes 72 hs actualizada cada 12 hrs</a:t>
            </a:r>
          </a:p>
          <a:p>
            <a:pPr lvl="1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s-ES" sz="3500" dirty="0"/>
              <a:t>4 hs con varianza 0 (determinísticos) y 68 restantes aumenta linealmente hasta llegar a la histórica. </a:t>
            </a:r>
          </a:p>
          <a:p>
            <a:pPr>
              <a:lnSpc>
                <a:spcPct val="90000"/>
              </a:lnSpc>
            </a:pPr>
            <a:r>
              <a:rPr lang="es-ES" sz="3900" dirty="0" smtClean="0"/>
              <a:t>Sin Pronósticos</a:t>
            </a:r>
          </a:p>
          <a:p>
            <a:pPr lvl="1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s-ES" sz="3500" dirty="0" smtClean="0"/>
              <a:t>Solo se considera el estado inicial para la calibración del CEGH</a:t>
            </a:r>
            <a:endParaRPr lang="es-ES" sz="3500" dirty="0"/>
          </a:p>
          <a:p>
            <a:endParaRPr lang="es-ES" dirty="0" smtClean="0"/>
          </a:p>
          <a:p>
            <a:pPr marL="0" indent="0">
              <a:buNone/>
            </a:pPr>
            <a:endParaRPr lang="es-ES" dirty="0" smtClean="0"/>
          </a:p>
          <a:p>
            <a:pPr marL="0" indent="0">
              <a:buNone/>
            </a:pPr>
            <a:endParaRPr lang="es-ES" dirty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ADMINISTRACIÓN DEL MERCADO ELÉCTRICO.</a:t>
            </a:r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640CB-1D6C-4EA9-9970-8A41CC877087}" type="slidenum">
              <a:rPr lang="es-ES" smtClean="0"/>
              <a:t>11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572542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596646" indent="-514350"/>
            <a:r>
              <a:rPr lang="es-MX" dirty="0" smtClean="0"/>
              <a:t>Ejemplo de aplicación</a:t>
            </a:r>
            <a:endParaRPr lang="es-ES" dirty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ADMINISTRACIÓN DEL MERCADO ELÉCTRICO.</a:t>
            </a:r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640CB-1D6C-4EA9-9970-8A41CC877087}" type="slidenum">
              <a:rPr lang="es-ES" smtClean="0"/>
              <a:t>12</a:t>
            </a:fld>
            <a:endParaRPr lang="es-ES"/>
          </a:p>
        </p:txBody>
      </p:sp>
      <p:pic>
        <p:nvPicPr>
          <p:cNvPr id="6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152" y="1484784"/>
            <a:ext cx="8664395" cy="4728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9 Conector recto de flecha"/>
          <p:cNvCxnSpPr/>
          <p:nvPr/>
        </p:nvCxnSpPr>
        <p:spPr>
          <a:xfrm flipH="1" flipV="1">
            <a:off x="5940152" y="3789040"/>
            <a:ext cx="576064" cy="115212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11 CuadroTexto"/>
          <p:cNvSpPr txBox="1"/>
          <p:nvPr/>
        </p:nvSpPr>
        <p:spPr>
          <a:xfrm>
            <a:off x="5350183" y="3457808"/>
            <a:ext cx="11799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Pronóstico</a:t>
            </a:r>
            <a:endParaRPr lang="es-ES" dirty="0"/>
          </a:p>
        </p:txBody>
      </p:sp>
      <p:sp>
        <p:nvSpPr>
          <p:cNvPr id="13" name="12 Elipse"/>
          <p:cNvSpPr/>
          <p:nvPr/>
        </p:nvSpPr>
        <p:spPr>
          <a:xfrm>
            <a:off x="7992380" y="3457808"/>
            <a:ext cx="504056" cy="237881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15 Elipse"/>
          <p:cNvSpPr/>
          <p:nvPr/>
        </p:nvSpPr>
        <p:spPr>
          <a:xfrm>
            <a:off x="994030" y="2297460"/>
            <a:ext cx="252028" cy="62181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16 CuadroTexto"/>
              <p:cNvSpPr txBox="1"/>
              <p:nvPr/>
            </p:nvSpPr>
            <p:spPr>
              <a:xfrm>
                <a:off x="846749" y="2946356"/>
                <a:ext cx="79861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i="1" smtClean="0">
                          <a:latin typeface="Cambria Math"/>
                        </a:rPr>
                        <m:t>σ</m:t>
                      </m:r>
                      <m:r>
                        <a:rPr lang="es-ES" b="0" i="1" smtClean="0"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es-ES" dirty="0"/>
              </a:p>
            </p:txBody>
          </p:sp>
        </mc:Choice>
        <mc:Fallback xmlns="">
          <p:sp>
            <p:nvSpPr>
              <p:cNvPr id="17" name="16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6749" y="2946356"/>
                <a:ext cx="798617" cy="369332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17 CuadroTexto"/>
              <p:cNvSpPr txBox="1"/>
              <p:nvPr/>
            </p:nvSpPr>
            <p:spPr>
              <a:xfrm>
                <a:off x="7845099" y="5949280"/>
                <a:ext cx="111754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i="1" smtClean="0">
                          <a:latin typeface="Cambria Math"/>
                        </a:rPr>
                        <m:t>σ</m:t>
                      </m:r>
                      <m:r>
                        <a:rPr lang="es-ES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s-ES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i="1">
                              <a:latin typeface="Cambria Math"/>
                            </a:rPr>
                            <m:t>σ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s-ES" b="0" i="0" smtClean="0">
                              <a:latin typeface="Cambria Math"/>
                            </a:rPr>
                            <m:t>hist</m:t>
                          </m:r>
                        </m:sub>
                      </m:sSub>
                    </m:oMath>
                  </m:oMathPara>
                </a14:m>
                <a:endParaRPr lang="es-ES" dirty="0"/>
              </a:p>
            </p:txBody>
          </p:sp>
        </mc:Choice>
        <mc:Fallback xmlns="">
          <p:sp>
            <p:nvSpPr>
              <p:cNvPr id="18" name="17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45099" y="5949280"/>
                <a:ext cx="1117549" cy="369332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2 Marcador de contenido"/>
          <p:cNvSpPr txBox="1">
            <a:spLocks/>
          </p:cNvSpPr>
          <p:nvPr/>
        </p:nvSpPr>
        <p:spPr>
          <a:xfrm>
            <a:off x="601149" y="119482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s-ES" sz="3900" dirty="0" smtClean="0"/>
              <a:t>Eólica Con Pronósticos</a:t>
            </a:r>
            <a:endParaRPr lang="es-ES" sz="3500" dirty="0" smtClean="0"/>
          </a:p>
          <a:p>
            <a:endParaRPr lang="es-ES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es-ES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es-ES" sz="3600" dirty="0"/>
          </a:p>
        </p:txBody>
      </p:sp>
    </p:spTree>
    <p:extLst>
      <p:ext uri="{BB962C8B-B14F-4D97-AF65-F5344CB8AC3E}">
        <p14:creationId xmlns:p14="http://schemas.microsoft.com/office/powerpoint/2010/main" val="9435195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96646" indent="-514350"/>
            <a:r>
              <a:rPr lang="es-MX" dirty="0" smtClean="0"/>
              <a:t>Ejemplo de aplicación</a:t>
            </a:r>
            <a:endParaRPr lang="es-ES" dirty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 smtClean="0"/>
              <a:t>ADMINISTRACIÓN DEL MERCADO ELÉCTRICO.</a:t>
            </a:r>
            <a:endParaRPr lang="es-ES" dirty="0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640CB-1D6C-4EA9-9970-8A41CC877087}" type="slidenum">
              <a:rPr lang="es-ES" smtClean="0"/>
              <a:t>13</a:t>
            </a:fld>
            <a:endParaRPr lang="es-ES"/>
          </a:p>
        </p:txBody>
      </p:sp>
      <p:cxnSp>
        <p:nvCxnSpPr>
          <p:cNvPr id="10" name="9 Conector recto de flecha"/>
          <p:cNvCxnSpPr/>
          <p:nvPr/>
        </p:nvCxnSpPr>
        <p:spPr>
          <a:xfrm flipH="1" flipV="1">
            <a:off x="5940152" y="3789040"/>
            <a:ext cx="576064" cy="115212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11 CuadroTexto"/>
          <p:cNvSpPr txBox="1"/>
          <p:nvPr/>
        </p:nvSpPr>
        <p:spPr>
          <a:xfrm>
            <a:off x="5350183" y="3457808"/>
            <a:ext cx="11799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Pronóstico</a:t>
            </a:r>
            <a:endParaRPr lang="es-ES" dirty="0"/>
          </a:p>
        </p:txBody>
      </p:sp>
      <p:sp>
        <p:nvSpPr>
          <p:cNvPr id="13" name="12 Elipse"/>
          <p:cNvSpPr/>
          <p:nvPr/>
        </p:nvSpPr>
        <p:spPr>
          <a:xfrm>
            <a:off x="7992380" y="3457808"/>
            <a:ext cx="504056" cy="237881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15 Elipse"/>
          <p:cNvSpPr/>
          <p:nvPr/>
        </p:nvSpPr>
        <p:spPr>
          <a:xfrm>
            <a:off x="994030" y="2297460"/>
            <a:ext cx="252028" cy="62181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16 CuadroTexto"/>
              <p:cNvSpPr txBox="1"/>
              <p:nvPr/>
            </p:nvSpPr>
            <p:spPr>
              <a:xfrm>
                <a:off x="846749" y="2946356"/>
                <a:ext cx="79861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i="1" smtClean="0">
                          <a:latin typeface="Cambria Math"/>
                        </a:rPr>
                        <m:t>σ</m:t>
                      </m:r>
                      <m:r>
                        <a:rPr lang="es-ES" b="0" i="1" smtClean="0"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es-ES" dirty="0"/>
              </a:p>
            </p:txBody>
          </p:sp>
        </mc:Choice>
        <mc:Fallback xmlns="">
          <p:sp>
            <p:nvSpPr>
              <p:cNvPr id="17" name="16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6749" y="2946356"/>
                <a:ext cx="798617" cy="369332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33205"/>
            <a:ext cx="8496944" cy="4660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2 Marcador de contenido"/>
          <p:cNvSpPr txBox="1">
            <a:spLocks/>
          </p:cNvSpPr>
          <p:nvPr/>
        </p:nvSpPr>
        <p:spPr>
          <a:xfrm>
            <a:off x="601149" y="119482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s-ES" sz="3900" dirty="0"/>
              <a:t>Eólica </a:t>
            </a:r>
            <a:r>
              <a:rPr lang="es-ES" sz="3900" dirty="0" smtClean="0"/>
              <a:t>Sin Pronósticos</a:t>
            </a:r>
            <a:endParaRPr lang="es-ES" sz="3500" dirty="0" smtClean="0"/>
          </a:p>
          <a:p>
            <a:endParaRPr lang="es-ES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es-ES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es-ES" sz="3600" dirty="0"/>
          </a:p>
        </p:txBody>
      </p:sp>
    </p:spTree>
    <p:extLst>
      <p:ext uri="{BB962C8B-B14F-4D97-AF65-F5344CB8AC3E}">
        <p14:creationId xmlns:p14="http://schemas.microsoft.com/office/powerpoint/2010/main" val="30997301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96646" indent="-514350"/>
            <a:r>
              <a:rPr lang="es-MX" dirty="0" smtClean="0"/>
              <a:t>Ejemplo de aplicación</a:t>
            </a:r>
            <a:endParaRPr lang="es-ES" dirty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ADMINISTRACIÓN DEL MERCADO ELÉCTRICO.</a:t>
            </a:r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640CB-1D6C-4EA9-9970-8A41CC877087}" type="slidenum">
              <a:rPr lang="es-ES" smtClean="0"/>
              <a:t>14</a:t>
            </a:fld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23528" y="1382042"/>
            <a:ext cx="8229600" cy="4525963"/>
          </a:xfrm>
        </p:spPr>
        <p:txBody>
          <a:bodyPr/>
          <a:lstStyle/>
          <a:p>
            <a:r>
              <a:rPr lang="es-ES" dirty="0" smtClean="0"/>
              <a:t>Costos Marginales previstos</a:t>
            </a:r>
            <a:endParaRPr lang="es-ES" dirty="0"/>
          </a:p>
        </p:txBody>
      </p:sp>
      <p:sp>
        <p:nvSpPr>
          <p:cNvPr id="31" name="30 CuadroTexto"/>
          <p:cNvSpPr txBox="1"/>
          <p:nvPr/>
        </p:nvSpPr>
        <p:spPr>
          <a:xfrm>
            <a:off x="5540029" y="2564904"/>
            <a:ext cx="504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 smtClean="0"/>
              <a:t>PTI</a:t>
            </a:r>
            <a:endParaRPr lang="es-ES" sz="1400" dirty="0"/>
          </a:p>
        </p:txBody>
      </p:sp>
      <p:sp>
        <p:nvSpPr>
          <p:cNvPr id="33" name="32 CuadroTexto"/>
          <p:cNvSpPr txBox="1"/>
          <p:nvPr/>
        </p:nvSpPr>
        <p:spPr>
          <a:xfrm>
            <a:off x="4968044" y="3645024"/>
            <a:ext cx="12961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 smtClean="0"/>
              <a:t>Motores CB</a:t>
            </a:r>
            <a:endParaRPr lang="es-ES" sz="14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475" y="1816178"/>
            <a:ext cx="8424863" cy="4706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73855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96646" indent="-514350"/>
            <a:r>
              <a:rPr lang="es-MX" dirty="0" smtClean="0"/>
              <a:t>Ejemplo de aplicación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 smtClean="0"/>
              <a:t>Exportación prevista 72 hs</a:t>
            </a:r>
          </a:p>
          <a:p>
            <a:endParaRPr lang="es-ES" dirty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ADMINISTRACIÓN DEL MERCADO ELÉCTRICO.</a:t>
            </a:r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640CB-1D6C-4EA9-9970-8A41CC877087}" type="slidenum">
              <a:rPr lang="es-ES" smtClean="0"/>
              <a:t>15</a:t>
            </a:fld>
            <a:endParaRPr lang="es-E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132856"/>
            <a:ext cx="7920037" cy="3676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462028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96646" indent="-514350"/>
            <a:r>
              <a:rPr lang="es-MX" dirty="0" smtClean="0"/>
              <a:t>Ejemplo de aplicación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 smtClean="0"/>
              <a:t>Generación Motores CB Prevista 72 hs (Motores CB)</a:t>
            </a:r>
          </a:p>
          <a:p>
            <a:endParaRPr lang="es-ES" dirty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ADMINISTRACIÓN DEL MERCADO ELÉCTRICO.</a:t>
            </a:r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640CB-1D6C-4EA9-9970-8A41CC877087}" type="slidenum">
              <a:rPr lang="es-ES" smtClean="0"/>
              <a:t>16</a:t>
            </a:fld>
            <a:endParaRPr lang="es-E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1916832"/>
            <a:ext cx="8609013" cy="4706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6885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96646" indent="-514350"/>
            <a:r>
              <a:rPr lang="es-MX" dirty="0" smtClean="0"/>
              <a:t>Ejemplo de aplicación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s-ES" dirty="0" smtClean="0"/>
          </a:p>
          <a:p>
            <a:pPr marL="0" indent="0">
              <a:buNone/>
            </a:pPr>
            <a:endParaRPr lang="es-ES" dirty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ADMINISTRACIÓN DEL MERCADO ELÉCTRICO.</a:t>
            </a:r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640CB-1D6C-4EA9-9970-8A41CC877087}" type="slidenum">
              <a:rPr lang="es-ES" smtClean="0"/>
              <a:t>17</a:t>
            </a:fld>
            <a:endParaRPr lang="es-ES"/>
          </a:p>
        </p:txBody>
      </p:sp>
      <p:pic>
        <p:nvPicPr>
          <p:cNvPr id="7" name="GrabacionVates3.avi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7670.6448" end="7095.344"/>
                </p14:media>
              </p:ext>
            </p:extLst>
          </p:nvPr>
        </p:nvPicPr>
        <p:blipFill rotWithShape="1">
          <a:blip r:embed="rId4"/>
          <a:srcRect l="5595" t="5555" r="5239"/>
          <a:stretch>
            <a:fillRect/>
          </a:stretch>
        </p:blipFill>
        <p:spPr>
          <a:xfrm>
            <a:off x="0" y="1371598"/>
            <a:ext cx="9074184" cy="4865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266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>
          <a:xfrm>
            <a:off x="1691680" y="1556792"/>
            <a:ext cx="8229600" cy="4525963"/>
          </a:xfrm>
        </p:spPr>
        <p:txBody>
          <a:bodyPr>
            <a:normAutofit/>
          </a:bodyPr>
          <a:lstStyle/>
          <a:p>
            <a:endParaRPr lang="es-ES" sz="4400" dirty="0" smtClean="0"/>
          </a:p>
          <a:p>
            <a:endParaRPr lang="es-ES" sz="4400" dirty="0"/>
          </a:p>
          <a:p>
            <a:pPr marL="0" indent="0">
              <a:buNone/>
            </a:pPr>
            <a:r>
              <a:rPr lang="es-ES" sz="4400" dirty="0" smtClean="0"/>
              <a:t>Gracias por su atención.</a:t>
            </a:r>
            <a:endParaRPr lang="es-ES" sz="4400" dirty="0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707904" y="6407944"/>
            <a:ext cx="3022849" cy="365125"/>
          </a:xfrm>
        </p:spPr>
        <p:txBody>
          <a:bodyPr/>
          <a:lstStyle/>
          <a:p>
            <a:r>
              <a:rPr lang="es-ES" dirty="0" smtClean="0"/>
              <a:t>ADMINISTRACIÓN DEL MERCADO ELÉCTRICO.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640CB-1D6C-4EA9-9970-8A41CC877087}" type="slidenum">
              <a:rPr lang="es-ES" smtClean="0"/>
              <a:t>18</a:t>
            </a:fld>
            <a:endParaRPr lang="es-ES"/>
          </a:p>
        </p:txBody>
      </p:sp>
      <p:pic>
        <p:nvPicPr>
          <p:cNvPr id="5" name="Picture 2" descr="logoadm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109176"/>
            <a:ext cx="729869" cy="817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3790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 smtClean="0"/>
              <a:t>Puntos a tratar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96646" indent="-514350">
              <a:buAutoNum type="arabicPeriod"/>
            </a:pPr>
            <a:r>
              <a:rPr lang="es-ES" dirty="0" smtClean="0"/>
              <a:t>Introducción</a:t>
            </a:r>
          </a:p>
          <a:p>
            <a:pPr marL="596646" indent="-514350">
              <a:buAutoNum type="arabicPeriod"/>
            </a:pPr>
            <a:r>
              <a:rPr lang="es-ES" dirty="0" smtClean="0"/>
              <a:t>Fundamentos</a:t>
            </a:r>
            <a:endParaRPr lang="es-ES" dirty="0" smtClean="0"/>
          </a:p>
          <a:p>
            <a:pPr marL="596646" indent="-514350">
              <a:buAutoNum type="arabicPeriod"/>
            </a:pPr>
            <a:r>
              <a:rPr lang="es-MX" dirty="0" smtClean="0"/>
              <a:t>Ejemplo de aplicación</a:t>
            </a:r>
            <a:endParaRPr lang="es-ES" dirty="0"/>
          </a:p>
        </p:txBody>
      </p:sp>
      <p:pic>
        <p:nvPicPr>
          <p:cNvPr id="4" name="Picture 2" descr="logoadm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109176"/>
            <a:ext cx="729869" cy="817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8352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MX" sz="3600" dirty="0" smtClean="0"/>
              <a:t>INTRODUCCIÓN</a:t>
            </a:r>
            <a:endParaRPr lang="es-MX" sz="36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860032" y="1340768"/>
            <a:ext cx="4283968" cy="4800600"/>
          </a:xfrm>
        </p:spPr>
        <p:txBody>
          <a:bodyPr>
            <a:normAutofit lnSpcReduction="10000"/>
          </a:bodyPr>
          <a:lstStyle/>
          <a:p>
            <a:pPr marL="539496" indent="-457200"/>
            <a:r>
              <a:rPr lang="es-ES" sz="2800" dirty="0" smtClean="0"/>
              <a:t>Es una realidad el cambio en la matriz de generación eléctrica a favor de las energías renovables, principalmente el viento.</a:t>
            </a:r>
          </a:p>
          <a:p>
            <a:pPr marL="539496" indent="-457200"/>
            <a:r>
              <a:rPr lang="es-ES" sz="2800" dirty="0" smtClean="0"/>
              <a:t>Se suman al SIN fuentes de generación no gestionables que agregan incertidumbre al sistema.</a:t>
            </a:r>
          </a:p>
          <a:p>
            <a:pPr marL="82296" indent="0">
              <a:buNone/>
            </a:pPr>
            <a:endParaRPr lang="es-ES" sz="2800" dirty="0" smtClean="0"/>
          </a:p>
        </p:txBody>
      </p:sp>
      <p:pic>
        <p:nvPicPr>
          <p:cNvPr id="4" name="Picture 2" descr="logoadm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109176"/>
            <a:ext cx="729869" cy="817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876" y="1916832"/>
            <a:ext cx="4115679" cy="2952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8458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sz="3600" dirty="0" smtClean="0"/>
              <a:t>INTRODUCCIÓN</a:t>
            </a:r>
            <a:endParaRPr lang="es-ES" sz="3600" dirty="0">
              <a:solidFill>
                <a:srgbClr val="FF0000"/>
              </a:solidFill>
            </a:endParaRPr>
          </a:p>
        </p:txBody>
      </p:sp>
      <p:pic>
        <p:nvPicPr>
          <p:cNvPr id="4" name="Picture 2" descr="logoadm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109176"/>
            <a:ext cx="729869" cy="817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054" y="1844824"/>
            <a:ext cx="7628868" cy="4693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2 Marcador de contenido"/>
          <p:cNvSpPr>
            <a:spLocks noGrp="1"/>
          </p:cNvSpPr>
          <p:nvPr>
            <p:ph idx="1"/>
          </p:nvPr>
        </p:nvSpPr>
        <p:spPr>
          <a:xfrm>
            <a:off x="1002054" y="1340768"/>
            <a:ext cx="8141946" cy="504056"/>
          </a:xfrm>
        </p:spPr>
        <p:txBody>
          <a:bodyPr>
            <a:normAutofit lnSpcReduction="10000"/>
          </a:bodyPr>
          <a:lstStyle/>
          <a:p>
            <a:r>
              <a:rPr lang="es-MX" sz="2800" dirty="0" smtClean="0"/>
              <a:t>Potencia de viento y demanda</a:t>
            </a:r>
            <a:endParaRPr lang="es-ES" sz="2800" dirty="0" smtClean="0"/>
          </a:p>
          <a:p>
            <a:pPr marL="82296" indent="0">
              <a:buNone/>
            </a:pPr>
            <a:endParaRPr lang="es-ES" sz="2800" dirty="0" smtClean="0"/>
          </a:p>
        </p:txBody>
      </p:sp>
    </p:spTree>
    <p:extLst>
      <p:ext uri="{BB962C8B-B14F-4D97-AF65-F5344CB8AC3E}">
        <p14:creationId xmlns:p14="http://schemas.microsoft.com/office/powerpoint/2010/main" val="4225029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426568" y="197768"/>
            <a:ext cx="7498080" cy="1143000"/>
          </a:xfrm>
        </p:spPr>
        <p:txBody>
          <a:bodyPr>
            <a:noAutofit/>
          </a:bodyPr>
          <a:lstStyle/>
          <a:p>
            <a:pPr algn="ctr"/>
            <a:r>
              <a:rPr lang="es-MX" sz="3600" dirty="0" smtClean="0"/>
              <a:t>Abastecimiento Demanda 6/1/2016 6:00 hs.</a:t>
            </a:r>
            <a:endParaRPr lang="es-MX" sz="3600" dirty="0"/>
          </a:p>
        </p:txBody>
      </p:sp>
      <p:pic>
        <p:nvPicPr>
          <p:cNvPr id="44" name="Picture 2" descr="logoadm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109176"/>
            <a:ext cx="729869" cy="817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732"/>
          <a:stretch/>
        </p:blipFill>
        <p:spPr bwMode="auto">
          <a:xfrm>
            <a:off x="556456" y="1484784"/>
            <a:ext cx="7903976" cy="4561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45 CuadroTexto"/>
          <p:cNvSpPr txBox="1"/>
          <p:nvPr/>
        </p:nvSpPr>
        <p:spPr>
          <a:xfrm>
            <a:off x="5518368" y="1999275"/>
            <a:ext cx="19442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smtClean="0">
                <a:solidFill>
                  <a:schemeClr val="bg1"/>
                </a:solidFill>
              </a:rPr>
              <a:t>Hidro Salto Grande</a:t>
            </a:r>
            <a:endParaRPr lang="es-ES" sz="2400" dirty="0">
              <a:solidFill>
                <a:schemeClr val="bg1"/>
              </a:solidFill>
            </a:endParaRPr>
          </a:p>
        </p:txBody>
      </p:sp>
      <p:sp>
        <p:nvSpPr>
          <p:cNvPr id="47" name="46 CuadroTexto"/>
          <p:cNvSpPr txBox="1"/>
          <p:nvPr/>
        </p:nvSpPr>
        <p:spPr>
          <a:xfrm>
            <a:off x="6002088" y="3278039"/>
            <a:ext cx="17105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smtClean="0"/>
              <a:t>Hidro Río Negro</a:t>
            </a:r>
            <a:endParaRPr lang="es-ES" sz="2400" dirty="0"/>
          </a:p>
        </p:txBody>
      </p:sp>
      <p:sp>
        <p:nvSpPr>
          <p:cNvPr id="48" name="47 CuadroTexto"/>
          <p:cNvSpPr txBox="1"/>
          <p:nvPr/>
        </p:nvSpPr>
        <p:spPr>
          <a:xfrm>
            <a:off x="2419494" y="4858033"/>
            <a:ext cx="19442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smtClean="0"/>
              <a:t>Eólica</a:t>
            </a:r>
            <a:endParaRPr lang="es-ES" sz="2400" dirty="0"/>
          </a:p>
        </p:txBody>
      </p:sp>
      <p:sp>
        <p:nvSpPr>
          <p:cNvPr id="51" name="50 CuadroTexto"/>
          <p:cNvSpPr txBox="1"/>
          <p:nvPr/>
        </p:nvSpPr>
        <p:spPr>
          <a:xfrm>
            <a:off x="4967156" y="5677862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schemeClr val="bg1"/>
                </a:solidFill>
              </a:rPr>
              <a:t>Biomasa</a:t>
            </a:r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52" name="51 Elipse"/>
          <p:cNvSpPr/>
          <p:nvPr/>
        </p:nvSpPr>
        <p:spPr>
          <a:xfrm>
            <a:off x="1478766" y="3021230"/>
            <a:ext cx="108012" cy="108012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3" name="52 Elipse"/>
          <p:cNvSpPr/>
          <p:nvPr/>
        </p:nvSpPr>
        <p:spPr>
          <a:xfrm>
            <a:off x="1766798" y="2968927"/>
            <a:ext cx="108012" cy="108012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4" name="53 Elipse"/>
          <p:cNvSpPr/>
          <p:nvPr/>
        </p:nvSpPr>
        <p:spPr>
          <a:xfrm>
            <a:off x="2090834" y="3212976"/>
            <a:ext cx="108012" cy="108012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5" name="54 Elipse"/>
          <p:cNvSpPr/>
          <p:nvPr/>
        </p:nvSpPr>
        <p:spPr>
          <a:xfrm>
            <a:off x="2342862" y="3320988"/>
            <a:ext cx="108012" cy="108012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6" name="55 Elipse"/>
          <p:cNvSpPr/>
          <p:nvPr/>
        </p:nvSpPr>
        <p:spPr>
          <a:xfrm>
            <a:off x="2702902" y="3397213"/>
            <a:ext cx="108012" cy="108012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7" name="56 Elipse"/>
          <p:cNvSpPr/>
          <p:nvPr/>
        </p:nvSpPr>
        <p:spPr>
          <a:xfrm>
            <a:off x="2990934" y="3472266"/>
            <a:ext cx="108012" cy="108012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8" name="57 Elipse"/>
          <p:cNvSpPr/>
          <p:nvPr/>
        </p:nvSpPr>
        <p:spPr>
          <a:xfrm>
            <a:off x="3278966" y="3374328"/>
            <a:ext cx="108012" cy="108012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9" name="58 Elipse"/>
          <p:cNvSpPr/>
          <p:nvPr/>
        </p:nvSpPr>
        <p:spPr>
          <a:xfrm>
            <a:off x="3604022" y="3444514"/>
            <a:ext cx="108012" cy="108012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0" name="59 Elipse"/>
          <p:cNvSpPr/>
          <p:nvPr/>
        </p:nvSpPr>
        <p:spPr>
          <a:xfrm>
            <a:off x="3882118" y="3200640"/>
            <a:ext cx="108012" cy="108012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1" name="60 Elipse"/>
          <p:cNvSpPr/>
          <p:nvPr/>
        </p:nvSpPr>
        <p:spPr>
          <a:xfrm>
            <a:off x="4143062" y="3041046"/>
            <a:ext cx="108012" cy="108012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2" name="61 Elipse"/>
          <p:cNvSpPr/>
          <p:nvPr/>
        </p:nvSpPr>
        <p:spPr>
          <a:xfrm>
            <a:off x="4492696" y="2937422"/>
            <a:ext cx="108012" cy="108012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3" name="62 Elipse"/>
          <p:cNvSpPr/>
          <p:nvPr/>
        </p:nvSpPr>
        <p:spPr>
          <a:xfrm>
            <a:off x="4804388" y="2883645"/>
            <a:ext cx="108012" cy="108012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4" name="63 Elipse"/>
          <p:cNvSpPr/>
          <p:nvPr/>
        </p:nvSpPr>
        <p:spPr>
          <a:xfrm>
            <a:off x="5083496" y="2860915"/>
            <a:ext cx="108012" cy="108012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5" name="64 Elipse"/>
          <p:cNvSpPr/>
          <p:nvPr/>
        </p:nvSpPr>
        <p:spPr>
          <a:xfrm>
            <a:off x="5439206" y="2886087"/>
            <a:ext cx="108012" cy="108012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6" name="65 Elipse"/>
          <p:cNvSpPr/>
          <p:nvPr/>
        </p:nvSpPr>
        <p:spPr>
          <a:xfrm>
            <a:off x="5720152" y="2915746"/>
            <a:ext cx="108012" cy="108012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7" name="66 Elipse"/>
          <p:cNvSpPr/>
          <p:nvPr/>
        </p:nvSpPr>
        <p:spPr>
          <a:xfrm>
            <a:off x="5943262" y="2906152"/>
            <a:ext cx="108012" cy="108012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8" name="67 Elipse"/>
          <p:cNvSpPr/>
          <p:nvPr/>
        </p:nvSpPr>
        <p:spPr>
          <a:xfrm>
            <a:off x="6285300" y="2981688"/>
            <a:ext cx="108012" cy="108012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9" name="68 Elipse"/>
          <p:cNvSpPr/>
          <p:nvPr/>
        </p:nvSpPr>
        <p:spPr>
          <a:xfrm>
            <a:off x="6591334" y="3022933"/>
            <a:ext cx="108012" cy="108012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0" name="69 Elipse"/>
          <p:cNvSpPr/>
          <p:nvPr/>
        </p:nvSpPr>
        <p:spPr>
          <a:xfrm>
            <a:off x="6965378" y="2858047"/>
            <a:ext cx="108012" cy="108012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1" name="70 Elipse"/>
          <p:cNvSpPr/>
          <p:nvPr/>
        </p:nvSpPr>
        <p:spPr>
          <a:xfrm>
            <a:off x="7167398" y="2611581"/>
            <a:ext cx="108012" cy="108012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2" name="71 Elipse"/>
          <p:cNvSpPr/>
          <p:nvPr/>
        </p:nvSpPr>
        <p:spPr>
          <a:xfrm>
            <a:off x="7419426" y="2503863"/>
            <a:ext cx="108012" cy="108012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3" name="72 Elipse"/>
          <p:cNvSpPr/>
          <p:nvPr/>
        </p:nvSpPr>
        <p:spPr>
          <a:xfrm>
            <a:off x="7743462" y="2603023"/>
            <a:ext cx="108012" cy="108012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4" name="73 Elipse"/>
          <p:cNvSpPr/>
          <p:nvPr/>
        </p:nvSpPr>
        <p:spPr>
          <a:xfrm>
            <a:off x="8103502" y="2722260"/>
            <a:ext cx="108012" cy="108012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5" name="74 Elipse"/>
          <p:cNvSpPr/>
          <p:nvPr/>
        </p:nvSpPr>
        <p:spPr>
          <a:xfrm>
            <a:off x="1262742" y="2829410"/>
            <a:ext cx="108012" cy="108012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76" name="75 Conector recto de flecha"/>
          <p:cNvCxnSpPr/>
          <p:nvPr/>
        </p:nvCxnSpPr>
        <p:spPr>
          <a:xfrm>
            <a:off x="1820804" y="4532560"/>
            <a:ext cx="630070" cy="377166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76 Conector recto de flecha"/>
          <p:cNvCxnSpPr/>
          <p:nvPr/>
        </p:nvCxnSpPr>
        <p:spPr>
          <a:xfrm flipV="1">
            <a:off x="3375534" y="4443756"/>
            <a:ext cx="461668" cy="414277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77 CuadroTexto"/>
          <p:cNvSpPr txBox="1"/>
          <p:nvPr/>
        </p:nvSpPr>
        <p:spPr>
          <a:xfrm>
            <a:off x="1858012" y="1726872"/>
            <a:ext cx="27297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smtClean="0"/>
              <a:t>Vertimiento (13708 m3/s)</a:t>
            </a:r>
            <a:endParaRPr lang="es-ES" sz="2400" dirty="0"/>
          </a:p>
        </p:txBody>
      </p:sp>
      <p:sp>
        <p:nvSpPr>
          <p:cNvPr id="36" name="35 CuadroTexto"/>
          <p:cNvSpPr txBox="1"/>
          <p:nvPr/>
        </p:nvSpPr>
        <p:spPr>
          <a:xfrm>
            <a:off x="5399950" y="5003884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Solar</a:t>
            </a:r>
            <a:endParaRPr lang="es-ES" dirty="0"/>
          </a:p>
        </p:txBody>
      </p:sp>
      <p:sp>
        <p:nvSpPr>
          <p:cNvPr id="37" name="36 CuadroTexto"/>
          <p:cNvSpPr txBox="1"/>
          <p:nvPr/>
        </p:nvSpPr>
        <p:spPr>
          <a:xfrm>
            <a:off x="4100340" y="5176560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schemeClr val="bg1"/>
                </a:solidFill>
              </a:rPr>
              <a:t>Biomasa</a:t>
            </a:r>
            <a:endParaRPr lang="es-E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1105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UY" dirty="0" smtClean="0"/>
              <a:t>Objetivo</a:t>
            </a:r>
            <a:endParaRPr lang="es-UY" dirty="0"/>
          </a:p>
        </p:txBody>
      </p:sp>
      <p:sp>
        <p:nvSpPr>
          <p:cNvPr id="2" name="1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UY" dirty="0" smtClean="0"/>
              <a:t>Desarrollar una aplicación que permita incorporar el pronóstico de generación </a:t>
            </a:r>
            <a:r>
              <a:rPr lang="es-UY" dirty="0" smtClean="0"/>
              <a:t>eólica, solar y aportes hidrológicos </a:t>
            </a:r>
            <a:r>
              <a:rPr lang="es-UY" dirty="0" smtClean="0"/>
              <a:t>en la optimización del despacho de generación, en tiempo cuasi real.</a:t>
            </a:r>
            <a:endParaRPr lang="es-UY" dirty="0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ADMINISTRACIÓN DEL MERCADO ELÉCTRICO.</a:t>
            </a:r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640CB-1D6C-4EA9-9970-8A41CC877087}" type="slidenum">
              <a:rPr lang="es-ES" smtClean="0"/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52133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" dirty="0" smtClean="0"/>
              <a:t>Fundamentos</a:t>
            </a:r>
            <a:endParaRPr lang="es-ES" dirty="0"/>
          </a:p>
        </p:txBody>
      </p:sp>
      <p:pic>
        <p:nvPicPr>
          <p:cNvPr id="4" name="Picture 2" descr="logoadm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109176"/>
            <a:ext cx="729869" cy="817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Rectángulo"/>
          <p:cNvSpPr/>
          <p:nvPr/>
        </p:nvSpPr>
        <p:spPr>
          <a:xfrm rot="2715415">
            <a:off x="4126864" y="3732310"/>
            <a:ext cx="964560" cy="96332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Y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4011731" y="5189002"/>
            <a:ext cx="1194825" cy="102609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Y" dirty="0"/>
          </a:p>
        </p:txBody>
      </p:sp>
      <p:sp>
        <p:nvSpPr>
          <p:cNvPr id="7" name="6 Rectángulo"/>
          <p:cNvSpPr/>
          <p:nvPr/>
        </p:nvSpPr>
        <p:spPr>
          <a:xfrm>
            <a:off x="1960998" y="1190824"/>
            <a:ext cx="2158543" cy="168404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Y" dirty="0">
              <a:ln>
                <a:solidFill>
                  <a:sysClr val="windowText" lastClr="000000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6660233" y="3789918"/>
            <a:ext cx="2376264" cy="1313315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Y" dirty="0"/>
          </a:p>
        </p:txBody>
      </p:sp>
      <p:sp>
        <p:nvSpPr>
          <p:cNvPr id="12" name="11 Flecha derecha"/>
          <p:cNvSpPr/>
          <p:nvPr/>
        </p:nvSpPr>
        <p:spPr>
          <a:xfrm rot="20409908">
            <a:off x="5585359" y="5311594"/>
            <a:ext cx="834392" cy="332161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Y"/>
          </a:p>
        </p:txBody>
      </p:sp>
      <p:sp>
        <p:nvSpPr>
          <p:cNvPr id="17" name="16 Flecha curvada hacia abajo"/>
          <p:cNvSpPr/>
          <p:nvPr/>
        </p:nvSpPr>
        <p:spPr>
          <a:xfrm rot="16200000" flipH="1">
            <a:off x="3013035" y="4463885"/>
            <a:ext cx="1029698" cy="504056"/>
          </a:xfrm>
          <a:prstGeom prst="curvedDown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Y">
              <a:solidFill>
                <a:schemeClr val="tx1"/>
              </a:solidFill>
            </a:endParaRPr>
          </a:p>
        </p:txBody>
      </p:sp>
      <p:sp>
        <p:nvSpPr>
          <p:cNvPr id="18" name="17 CuadroTexto"/>
          <p:cNvSpPr txBox="1"/>
          <p:nvPr/>
        </p:nvSpPr>
        <p:spPr>
          <a:xfrm>
            <a:off x="0" y="1447557"/>
            <a:ext cx="18001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UY" dirty="0" smtClean="0"/>
              <a:t>PRONÓSTICO EÓLICO y SOLAR</a:t>
            </a:r>
            <a:endParaRPr lang="es-UY" dirty="0"/>
          </a:p>
        </p:txBody>
      </p:sp>
      <p:sp>
        <p:nvSpPr>
          <p:cNvPr id="19" name="18 CuadroTexto"/>
          <p:cNvSpPr txBox="1"/>
          <p:nvPr/>
        </p:nvSpPr>
        <p:spPr>
          <a:xfrm>
            <a:off x="4911005" y="3423438"/>
            <a:ext cx="12224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UY" dirty="0" smtClean="0"/>
              <a:t>VATES</a:t>
            </a:r>
            <a:endParaRPr lang="es-UY" dirty="0"/>
          </a:p>
        </p:txBody>
      </p:sp>
      <p:sp>
        <p:nvSpPr>
          <p:cNvPr id="20" name="19 CuadroTexto"/>
          <p:cNvSpPr txBox="1"/>
          <p:nvPr/>
        </p:nvSpPr>
        <p:spPr>
          <a:xfrm>
            <a:off x="3997924" y="6215092"/>
            <a:ext cx="12224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UY" dirty="0" err="1" smtClean="0"/>
              <a:t>SimSEE</a:t>
            </a:r>
            <a:endParaRPr lang="es-UY" dirty="0"/>
          </a:p>
        </p:txBody>
      </p:sp>
      <p:sp>
        <p:nvSpPr>
          <p:cNvPr id="21" name="20 CuadroTexto"/>
          <p:cNvSpPr txBox="1"/>
          <p:nvPr/>
        </p:nvSpPr>
        <p:spPr>
          <a:xfrm>
            <a:off x="7119682" y="3347700"/>
            <a:ext cx="16287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UY" dirty="0" smtClean="0"/>
              <a:t>DESPACHO</a:t>
            </a:r>
            <a:endParaRPr lang="es-UY" dirty="0"/>
          </a:p>
        </p:txBody>
      </p:sp>
      <p:sp>
        <p:nvSpPr>
          <p:cNvPr id="22" name="21 CuadroTexto"/>
          <p:cNvSpPr txBox="1"/>
          <p:nvPr/>
        </p:nvSpPr>
        <p:spPr>
          <a:xfrm>
            <a:off x="1449320" y="4115748"/>
            <a:ext cx="156800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UY" dirty="0" smtClean="0"/>
              <a:t>Simulación y Optimización </a:t>
            </a:r>
            <a:r>
              <a:rPr lang="es-UY" dirty="0" smtClean="0"/>
              <a:t>para cada paso de tiempo</a:t>
            </a:r>
            <a:endParaRPr lang="es-UY" dirty="0"/>
          </a:p>
        </p:txBody>
      </p:sp>
      <p:sp>
        <p:nvSpPr>
          <p:cNvPr id="24" name="23 Flecha curvada hacia abajo"/>
          <p:cNvSpPr/>
          <p:nvPr/>
        </p:nvSpPr>
        <p:spPr>
          <a:xfrm rot="5400000" flipH="1">
            <a:off x="5163530" y="4382156"/>
            <a:ext cx="1091408" cy="504056"/>
          </a:xfrm>
          <a:prstGeom prst="curvedDown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Y">
              <a:solidFill>
                <a:schemeClr val="tx1"/>
              </a:solidFill>
            </a:endParaRPr>
          </a:p>
        </p:txBody>
      </p:sp>
      <p:sp>
        <p:nvSpPr>
          <p:cNvPr id="25" name="24 Rectángulo"/>
          <p:cNvSpPr/>
          <p:nvPr/>
        </p:nvSpPr>
        <p:spPr>
          <a:xfrm>
            <a:off x="6733480" y="5539928"/>
            <a:ext cx="2231009" cy="1201440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Y" dirty="0"/>
          </a:p>
        </p:txBody>
      </p:sp>
      <p:sp>
        <p:nvSpPr>
          <p:cNvPr id="26" name="25 CuadroTexto"/>
          <p:cNvSpPr txBox="1"/>
          <p:nvPr/>
        </p:nvSpPr>
        <p:spPr>
          <a:xfrm>
            <a:off x="7092280" y="5179888"/>
            <a:ext cx="16287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UY" dirty="0" err="1" smtClean="0"/>
              <a:t>Cmg</a:t>
            </a:r>
            <a:endParaRPr lang="es-UY" dirty="0"/>
          </a:p>
        </p:txBody>
      </p:sp>
      <p:sp>
        <p:nvSpPr>
          <p:cNvPr id="28" name="27 Rectángulo"/>
          <p:cNvSpPr/>
          <p:nvPr/>
        </p:nvSpPr>
        <p:spPr>
          <a:xfrm>
            <a:off x="5148064" y="1214488"/>
            <a:ext cx="2158543" cy="1684040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Y" dirty="0">
              <a:ln>
                <a:solidFill>
                  <a:sysClr val="windowText" lastClr="000000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29" name="28 CuadroTexto"/>
          <p:cNvSpPr txBox="1"/>
          <p:nvPr/>
        </p:nvSpPr>
        <p:spPr>
          <a:xfrm>
            <a:off x="7119682" y="1392441"/>
            <a:ext cx="18448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UY" dirty="0" smtClean="0"/>
              <a:t>ESTADO DEL SISTEMA</a:t>
            </a:r>
            <a:endParaRPr lang="es-UY" dirty="0"/>
          </a:p>
        </p:txBody>
      </p:sp>
      <p:sp>
        <p:nvSpPr>
          <p:cNvPr id="30" name="29 Flecha derecha"/>
          <p:cNvSpPr/>
          <p:nvPr/>
        </p:nvSpPr>
        <p:spPr>
          <a:xfrm>
            <a:off x="5596498" y="6049011"/>
            <a:ext cx="834392" cy="332161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Y"/>
          </a:p>
        </p:txBody>
      </p:sp>
      <p:sp>
        <p:nvSpPr>
          <p:cNvPr id="10" name="9 Cerrar llave"/>
          <p:cNvSpPr/>
          <p:nvPr/>
        </p:nvSpPr>
        <p:spPr>
          <a:xfrm rot="5400000">
            <a:off x="4297182" y="1728648"/>
            <a:ext cx="623924" cy="2983512"/>
          </a:xfrm>
          <a:prstGeom prst="rightBrace">
            <a:avLst/>
          </a:prstGeom>
          <a:noFill/>
          <a:ln w="53975" cap="sq" cmpd="thickThin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3044936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" dirty="0" smtClean="0"/>
              <a:t>Fundamentos</a:t>
            </a:r>
            <a:endParaRPr lang="es-ES" dirty="0"/>
          </a:p>
        </p:txBody>
      </p:sp>
      <p:pic>
        <p:nvPicPr>
          <p:cNvPr id="4" name="Picture 2" descr="logoadm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109176"/>
            <a:ext cx="729869" cy="817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Rectángulo"/>
          <p:cNvSpPr/>
          <p:nvPr/>
        </p:nvSpPr>
        <p:spPr>
          <a:xfrm rot="2715415">
            <a:off x="4132182" y="3669828"/>
            <a:ext cx="964560" cy="96332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Y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5714425" y="5326912"/>
            <a:ext cx="1311810" cy="1116124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Y" dirty="0"/>
          </a:p>
        </p:txBody>
      </p:sp>
      <p:sp>
        <p:nvSpPr>
          <p:cNvPr id="8" name="7 Rectángulo"/>
          <p:cNvSpPr/>
          <p:nvPr/>
        </p:nvSpPr>
        <p:spPr>
          <a:xfrm>
            <a:off x="221828" y="4979162"/>
            <a:ext cx="3593368" cy="1836268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Y" dirty="0"/>
          </a:p>
        </p:txBody>
      </p:sp>
      <p:sp>
        <p:nvSpPr>
          <p:cNvPr id="12" name="11 Flecha derecha"/>
          <p:cNvSpPr/>
          <p:nvPr/>
        </p:nvSpPr>
        <p:spPr>
          <a:xfrm rot="7917720">
            <a:off x="3484304" y="4660986"/>
            <a:ext cx="834392" cy="484632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Y"/>
          </a:p>
        </p:txBody>
      </p:sp>
      <p:sp>
        <p:nvSpPr>
          <p:cNvPr id="19" name="18 CuadroTexto"/>
          <p:cNvSpPr txBox="1"/>
          <p:nvPr/>
        </p:nvSpPr>
        <p:spPr>
          <a:xfrm>
            <a:off x="3204535" y="3609436"/>
            <a:ext cx="12224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UY" dirty="0" smtClean="0"/>
              <a:t>VATES</a:t>
            </a:r>
            <a:endParaRPr lang="es-UY" dirty="0"/>
          </a:p>
        </p:txBody>
      </p:sp>
      <p:sp>
        <p:nvSpPr>
          <p:cNvPr id="20" name="19 CuadroTexto"/>
          <p:cNvSpPr txBox="1"/>
          <p:nvPr/>
        </p:nvSpPr>
        <p:spPr>
          <a:xfrm>
            <a:off x="5664867" y="4221088"/>
            <a:ext cx="27235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UY" dirty="0" smtClean="0"/>
              <a:t>Actualiza el estado del sistema con la realidad</a:t>
            </a:r>
            <a:endParaRPr lang="es-UY" sz="1200" dirty="0"/>
          </a:p>
        </p:txBody>
      </p:sp>
      <p:sp>
        <p:nvSpPr>
          <p:cNvPr id="22" name="21 CuadroTexto"/>
          <p:cNvSpPr txBox="1"/>
          <p:nvPr/>
        </p:nvSpPr>
        <p:spPr>
          <a:xfrm>
            <a:off x="611560" y="4168596"/>
            <a:ext cx="26927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UY" dirty="0" smtClean="0"/>
              <a:t>Recalibra el </a:t>
            </a:r>
            <a:r>
              <a:rPr lang="es-UY" dirty="0" smtClean="0"/>
              <a:t>CEGH con los pronósticos</a:t>
            </a:r>
            <a:endParaRPr lang="es-UY" dirty="0"/>
          </a:p>
        </p:txBody>
      </p:sp>
      <p:sp>
        <p:nvSpPr>
          <p:cNvPr id="25" name="24 Flecha derecha"/>
          <p:cNvSpPr/>
          <p:nvPr/>
        </p:nvSpPr>
        <p:spPr>
          <a:xfrm rot="5400000">
            <a:off x="4197266" y="2727031"/>
            <a:ext cx="834392" cy="484632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Y"/>
          </a:p>
        </p:txBody>
      </p:sp>
      <p:sp>
        <p:nvSpPr>
          <p:cNvPr id="26" name="25 Flecha derecha"/>
          <p:cNvSpPr/>
          <p:nvPr/>
        </p:nvSpPr>
        <p:spPr>
          <a:xfrm rot="2842813">
            <a:off x="4900389" y="4659821"/>
            <a:ext cx="834392" cy="484632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Y"/>
          </a:p>
        </p:txBody>
      </p:sp>
      <p:sp>
        <p:nvSpPr>
          <p:cNvPr id="27" name="26 Rectángulo"/>
          <p:cNvSpPr/>
          <p:nvPr/>
        </p:nvSpPr>
        <p:spPr>
          <a:xfrm>
            <a:off x="3491358" y="1157784"/>
            <a:ext cx="2079711" cy="1280678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Y" dirty="0"/>
          </a:p>
        </p:txBody>
      </p:sp>
      <p:sp>
        <p:nvSpPr>
          <p:cNvPr id="28" name="27 CuadroTexto"/>
          <p:cNvSpPr txBox="1"/>
          <p:nvPr/>
        </p:nvSpPr>
        <p:spPr>
          <a:xfrm>
            <a:off x="784002" y="1474957"/>
            <a:ext cx="2520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UY" dirty="0" smtClean="0"/>
              <a:t>Se avanza un paso de tiempo</a:t>
            </a:r>
            <a:endParaRPr lang="es-UY" dirty="0"/>
          </a:p>
        </p:txBody>
      </p:sp>
      <p:sp>
        <p:nvSpPr>
          <p:cNvPr id="29" name="28 CuadroTexto"/>
          <p:cNvSpPr txBox="1"/>
          <p:nvPr/>
        </p:nvSpPr>
        <p:spPr>
          <a:xfrm>
            <a:off x="7070561" y="5730204"/>
            <a:ext cx="12224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UY" dirty="0" smtClean="0"/>
              <a:t>X(</a:t>
            </a:r>
            <a:r>
              <a:rPr lang="es-UY" dirty="0" err="1" smtClean="0"/>
              <a:t>a,b,c</a:t>
            </a:r>
            <a:r>
              <a:rPr lang="es-UY" dirty="0" smtClean="0"/>
              <a:t>,..</a:t>
            </a:r>
            <a:endParaRPr lang="es-UY" dirty="0"/>
          </a:p>
        </p:txBody>
      </p:sp>
    </p:spTree>
    <p:extLst>
      <p:ext uri="{BB962C8B-B14F-4D97-AF65-F5344CB8AC3E}">
        <p14:creationId xmlns:p14="http://schemas.microsoft.com/office/powerpoint/2010/main" val="2486723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596646" indent="-514350"/>
            <a:r>
              <a:rPr lang="es-MX" dirty="0" smtClean="0"/>
              <a:t>Ejemplo de aplicación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83568" y="1484784"/>
            <a:ext cx="8244408" cy="4800600"/>
          </a:xfrm>
        </p:spPr>
        <p:txBody>
          <a:bodyPr>
            <a:normAutofit fontScale="77500" lnSpcReduction="20000"/>
          </a:bodyPr>
          <a:lstStyle/>
          <a:p>
            <a:pPr marL="82296" indent="0">
              <a:buNone/>
            </a:pPr>
            <a:r>
              <a:rPr lang="es-ES" sz="4600" dirty="0" smtClean="0"/>
              <a:t>Hipótesis</a:t>
            </a:r>
            <a:r>
              <a:rPr lang="es-ES" sz="4600" dirty="0" smtClean="0"/>
              <a:t>:</a:t>
            </a:r>
          </a:p>
          <a:p>
            <a:pPr marL="768096" indent="-685800"/>
            <a:r>
              <a:rPr lang="es-ES" sz="4600" dirty="0" smtClean="0"/>
              <a:t>Sala SimSEE</a:t>
            </a:r>
            <a:endParaRPr lang="es-ES" sz="4600" dirty="0" smtClean="0"/>
          </a:p>
          <a:p>
            <a:pPr marL="1053846" lvl="1" indent="-571500">
              <a:buFont typeface="Wingdings" panose="05000000000000000000" pitchFamily="2" charset="2"/>
              <a:buChar char="Ø"/>
            </a:pPr>
            <a:r>
              <a:rPr lang="es-ES" sz="4200" dirty="0"/>
              <a:t>Política de operación fija calculada con optimización de largo plazo (1 año).</a:t>
            </a:r>
          </a:p>
          <a:p>
            <a:pPr marL="1053846" lvl="1" indent="-571500">
              <a:buFont typeface="Wingdings" panose="05000000000000000000" pitchFamily="2" charset="2"/>
              <a:buChar char="Ø"/>
            </a:pPr>
            <a:r>
              <a:rPr lang="es-ES" sz="4200" dirty="0" smtClean="0"/>
              <a:t>Paso horario. </a:t>
            </a:r>
            <a:endParaRPr lang="es-ES" sz="4200" dirty="0"/>
          </a:p>
          <a:p>
            <a:pPr marL="1053846" lvl="1" indent="-571500">
              <a:buFont typeface="Wingdings" panose="05000000000000000000" pitchFamily="2" charset="2"/>
              <a:buChar char="Ø"/>
            </a:pPr>
            <a:r>
              <a:rPr lang="es-ES" sz="4200" dirty="0" smtClean="0"/>
              <a:t>Aportes y </a:t>
            </a:r>
            <a:r>
              <a:rPr lang="es-ES" sz="4200" dirty="0" smtClean="0"/>
              <a:t>disponibilidad </a:t>
            </a:r>
            <a:r>
              <a:rPr lang="es-ES" sz="4200" dirty="0" smtClean="0"/>
              <a:t>determinísticos.</a:t>
            </a:r>
            <a:endParaRPr lang="es-ES" sz="4200" dirty="0" smtClean="0"/>
          </a:p>
          <a:p>
            <a:pPr marL="1053846" lvl="1" indent="-571500">
              <a:buFont typeface="Wingdings" panose="05000000000000000000" pitchFamily="2" charset="2"/>
              <a:buChar char="Ø"/>
            </a:pPr>
            <a:r>
              <a:rPr lang="es-ES" sz="4200" dirty="0" smtClean="0"/>
              <a:t>Crónica </a:t>
            </a:r>
            <a:r>
              <a:rPr lang="es-ES" sz="4200" dirty="0" smtClean="0"/>
              <a:t>de la realidad </a:t>
            </a:r>
            <a:r>
              <a:rPr lang="es-ES" sz="4200" dirty="0"/>
              <a:t>=</a:t>
            </a:r>
            <a:r>
              <a:rPr lang="es-ES" sz="4200" dirty="0" smtClean="0"/>
              <a:t> pronósticos con PE 50%.</a:t>
            </a:r>
            <a:endParaRPr lang="es-ES" sz="4200" dirty="0" smtClean="0"/>
          </a:p>
          <a:p>
            <a:pPr marL="82296" indent="0">
              <a:buNone/>
            </a:pPr>
            <a:endParaRPr lang="es-ES" sz="4600" dirty="0" smtClean="0"/>
          </a:p>
          <a:p>
            <a:pPr marL="82296" indent="0">
              <a:buNone/>
            </a:pPr>
            <a:endParaRPr lang="es-ES" sz="4600" dirty="0" smtClean="0"/>
          </a:p>
          <a:p>
            <a:pPr marL="82296" indent="0">
              <a:buNone/>
            </a:pPr>
            <a:endParaRPr lang="es-ES" sz="4600" dirty="0" smtClean="0"/>
          </a:p>
          <a:p>
            <a:pPr marL="82296" indent="0">
              <a:buNone/>
            </a:pPr>
            <a:endParaRPr lang="es-ES" sz="4600" dirty="0"/>
          </a:p>
        </p:txBody>
      </p:sp>
      <p:pic>
        <p:nvPicPr>
          <p:cNvPr id="4" name="Picture 2" descr="logoadm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109176"/>
            <a:ext cx="729869" cy="817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98544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851</TotalTime>
  <Words>463</Words>
  <Application>Microsoft Office PowerPoint</Application>
  <PresentationFormat>Presentación en pantalla (4:3)</PresentationFormat>
  <Paragraphs>114</Paragraphs>
  <Slides>18</Slides>
  <Notes>2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18</vt:i4>
      </vt:variant>
    </vt:vector>
  </HeadingPairs>
  <TitlesOfParts>
    <vt:vector size="19" baseType="lpstr">
      <vt:lpstr>Tema de Office</vt:lpstr>
      <vt:lpstr>Aplicación VATES  Incorporación de pronósticos a la programación en tiempo real</vt:lpstr>
      <vt:lpstr>Puntos a tratar</vt:lpstr>
      <vt:lpstr>INTRODUCCIÓN</vt:lpstr>
      <vt:lpstr>INTRODUCCIÓN</vt:lpstr>
      <vt:lpstr>Abastecimiento Demanda 6/1/2016 6:00 hs.</vt:lpstr>
      <vt:lpstr>Objetivo</vt:lpstr>
      <vt:lpstr>Fundamentos</vt:lpstr>
      <vt:lpstr>Fundamentos</vt:lpstr>
      <vt:lpstr>Ejemplo de aplicación</vt:lpstr>
      <vt:lpstr>Ejemplo de aplicación</vt:lpstr>
      <vt:lpstr>Ejemplo de aplicación</vt:lpstr>
      <vt:lpstr>Ejemplo de aplicación</vt:lpstr>
      <vt:lpstr>Ejemplo de aplicación</vt:lpstr>
      <vt:lpstr>Ejemplo de aplicación</vt:lpstr>
      <vt:lpstr>Ejemplo de aplicación</vt:lpstr>
      <vt:lpstr>Ejemplo de aplicación</vt:lpstr>
      <vt:lpstr>Ejemplo de aplicación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Programación Estacional  Mayo – Octubre 2016 Resultados</dc:title>
  <dc:creator>Lorena Di Chiara</dc:creator>
  <cp:lastModifiedBy>Felipe Palacio</cp:lastModifiedBy>
  <cp:revision>83</cp:revision>
  <dcterms:created xsi:type="dcterms:W3CDTF">2016-05-17T14:48:54Z</dcterms:created>
  <dcterms:modified xsi:type="dcterms:W3CDTF">2016-08-03T22:27:40Z</dcterms:modified>
</cp:coreProperties>
</file>