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9" r:id="rId2"/>
    <p:sldId id="260" r:id="rId3"/>
    <p:sldId id="261" r:id="rId4"/>
    <p:sldId id="262" r:id="rId5"/>
    <p:sldId id="263" r:id="rId6"/>
    <p:sldId id="276" r:id="rId7"/>
    <p:sldId id="274" r:id="rId8"/>
    <p:sldId id="265" r:id="rId9"/>
    <p:sldId id="270" r:id="rId10"/>
    <p:sldId id="271" r:id="rId11"/>
    <p:sldId id="272" r:id="rId12"/>
    <p:sldId id="273" r:id="rId13"/>
    <p:sldId id="268" r:id="rId14"/>
    <p:sldId id="269" r:id="rId15"/>
    <p:sldId id="266" r:id="rId16"/>
    <p:sldId id="267" r:id="rId17"/>
    <p:sldId id="275" r:id="rId18"/>
  </p:sldIdLst>
  <p:sldSz cx="9144000" cy="6858000" type="screen4x3"/>
  <p:notesSz cx="6858000" cy="9144000"/>
  <p:defaultTextStyle>
    <a:defPPr>
      <a:defRPr lang="es-U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546" y="6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7327F4-6E1F-47C9-B963-339A6749A4F3}" type="datetimeFigureOut">
              <a:rPr lang="es-ES" smtClean="0"/>
              <a:t>05/08/2016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002341-EB05-475C-956B-41A9F6FCBA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3009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02341-EB05-475C-956B-41A9F6FCBADB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4872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UY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49B4A-18AE-4774-AAD7-85CB6D600CA6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867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064D5-4406-4579-B006-7C98156DEA36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437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EEE14-E266-4CE8-99FF-286638C511AF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809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F9844-3923-4487-8BAC-1EADE7C919F1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260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9F892-0C99-494E-9153-EF5DED801FD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351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D8DDB-4182-4A8E-A2AE-8BC2DBE44DBB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022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8CD15-550C-48B3-94C0-CFCC92E4B4D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02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823FF-E932-4FFB-926B-5993D43907B6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192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0308B-22FF-4987-985E-7B6657E61B4F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48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557B0-DC58-4BF9-91AF-95E539E36FF6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992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UY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01125-9754-4E37-AF06-5715D560734F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479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FondoPresentacionesCorporativasUTELaEnergiaQueNosUne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7625" y="42863"/>
            <a:ext cx="9048750" cy="677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UY" smtClean="0"/>
              <a:t>Texto</a:t>
            </a:r>
            <a:endParaRPr lang="en-US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53188"/>
            <a:ext cx="1547813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400">
                <a:solidFill>
                  <a:srgbClr val="0000CC"/>
                </a:solidFill>
                <a:latin typeface="+mn-lt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rgbClr val="0000CC"/>
                </a:solidFill>
                <a:latin typeface="+mn-lt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40650" y="6524625"/>
            <a:ext cx="14033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solidFill>
                  <a:srgbClr val="0000CC"/>
                </a:solidFill>
                <a:latin typeface="+mn-lt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E3ED19-1BAE-40AE-93CB-3DC550614C4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508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99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9900"/>
          </a:solidFill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9900"/>
          </a:solidFill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9900"/>
          </a:solidFill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9900"/>
          </a:solidFill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FF9900"/>
          </a:solidFill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FF9900"/>
          </a:solidFill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FF9900"/>
          </a:solidFill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FF9900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accent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484784"/>
            <a:ext cx="7772400" cy="1470025"/>
          </a:xfrm>
        </p:spPr>
        <p:txBody>
          <a:bodyPr/>
          <a:lstStyle/>
          <a:p>
            <a:r>
              <a:rPr lang="es-UY" sz="3600" dirty="0"/>
              <a:t>Utilización de pronósticos de generación eólica y solar en la programación de corto plazo</a:t>
            </a:r>
            <a:r>
              <a:rPr lang="es-UY" dirty="0"/>
              <a:t/>
            </a:r>
            <a:br>
              <a:rPr lang="es-UY" dirty="0"/>
            </a:br>
            <a:r>
              <a:rPr lang="es-UY" sz="2000" dirty="0" smtClean="0"/>
              <a:t>Ing. M. Ribeiro, UTE </a:t>
            </a:r>
            <a:endParaRPr lang="es-UY" sz="2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3886200"/>
            <a:ext cx="8964488" cy="1752600"/>
          </a:xfrm>
        </p:spPr>
        <p:txBody>
          <a:bodyPr/>
          <a:lstStyle/>
          <a:p>
            <a:r>
              <a:rPr lang="es-ES" sz="1800" b="1" dirty="0" smtClean="0"/>
              <a:t>SEMINARIO</a:t>
            </a:r>
          </a:p>
          <a:p>
            <a:r>
              <a:rPr lang="es-ES" sz="1800" b="1" dirty="0" smtClean="0"/>
              <a:t>INCORPORACIÓN </a:t>
            </a:r>
            <a:r>
              <a:rPr lang="es-ES" sz="1800" b="1" dirty="0"/>
              <a:t>DE PRONÓSTICOS DE GENERACIÓN EÓLICA Y SOLAR</a:t>
            </a:r>
          </a:p>
          <a:p>
            <a:r>
              <a:rPr lang="es-ES" sz="1800" b="1" dirty="0"/>
              <a:t>A LA OPERACIÓN DEL SISTEMA </a:t>
            </a:r>
            <a:r>
              <a:rPr lang="es-ES" sz="1800" b="1" dirty="0" smtClean="0"/>
              <a:t>ELÉCTRICO</a:t>
            </a:r>
          </a:p>
          <a:p>
            <a:r>
              <a:rPr lang="es-ES" sz="1800" b="1" dirty="0" smtClean="0"/>
              <a:t>4 y 5 de agosto, 2016</a:t>
            </a:r>
            <a:endParaRPr lang="es-UY" sz="1800" dirty="0"/>
          </a:p>
        </p:txBody>
      </p:sp>
    </p:spTree>
    <p:extLst>
      <p:ext uri="{BB962C8B-B14F-4D97-AF65-F5344CB8AC3E}">
        <p14:creationId xmlns:p14="http://schemas.microsoft.com/office/powerpoint/2010/main" val="391126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515144"/>
          </a:xfrm>
        </p:spPr>
        <p:txBody>
          <a:bodyPr/>
          <a:lstStyle/>
          <a:p>
            <a:r>
              <a:rPr lang="es-UY" dirty="0" smtClean="0"/>
              <a:t>Programación semanal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764704"/>
            <a:ext cx="8587680" cy="4258816"/>
          </a:xfrm>
        </p:spPr>
        <p:txBody>
          <a:bodyPr/>
          <a:lstStyle/>
          <a:p>
            <a:pPr lvl="0" algn="just">
              <a:spcAft>
                <a:spcPts val="1200"/>
              </a:spcAft>
              <a:buFont typeface="Times New Roman"/>
              <a:buChar char="-"/>
            </a:pPr>
            <a:r>
              <a:rPr lang="es-UY" sz="2000" b="1" dirty="0">
                <a:latin typeface="Times New Roman"/>
                <a:ea typeface="Times New Roman"/>
              </a:rPr>
              <a:t>El Orden de </a:t>
            </a:r>
            <a:r>
              <a:rPr lang="es-UY" sz="2000" b="1" dirty="0" smtClean="0">
                <a:latin typeface="Times New Roman"/>
                <a:ea typeface="Times New Roman"/>
              </a:rPr>
              <a:t>Despacho </a:t>
            </a:r>
            <a:endParaRPr lang="es-UY" sz="2000" b="1" dirty="0">
              <a:latin typeface="Times New Roman"/>
              <a:ea typeface="Times New Roman"/>
            </a:endParaRPr>
          </a:p>
          <a:p>
            <a:pPr lvl="1" algn="just">
              <a:spcAft>
                <a:spcPts val="1200"/>
              </a:spcAft>
              <a:buFont typeface="Courier New"/>
              <a:buChar char="o"/>
            </a:pPr>
            <a:r>
              <a:rPr lang="es-UY" sz="1800" b="1" dirty="0">
                <a:latin typeface="Times New Roman"/>
                <a:ea typeface="Times New Roman"/>
              </a:rPr>
              <a:t>Programa Hidráulico, energía extraída de los diferentes lagos  de las Centrales Hidráulicas</a:t>
            </a:r>
          </a:p>
          <a:p>
            <a:pPr lvl="1" algn="just">
              <a:spcAft>
                <a:spcPts val="1200"/>
              </a:spcAft>
              <a:buFont typeface="Courier New"/>
              <a:buChar char="o"/>
            </a:pPr>
            <a:r>
              <a:rPr lang="es-UY" sz="1800" b="1" dirty="0">
                <a:latin typeface="Times New Roman"/>
                <a:ea typeface="Times New Roman"/>
              </a:rPr>
              <a:t>Programa Térmico, energía a generar por las diferentes Centrales Térmicas del </a:t>
            </a:r>
            <a:r>
              <a:rPr lang="es-UY" sz="1800" b="1" dirty="0" smtClean="0">
                <a:latin typeface="Times New Roman"/>
                <a:ea typeface="Times New Roman"/>
              </a:rPr>
              <a:t>SIN</a:t>
            </a:r>
          </a:p>
          <a:p>
            <a:pPr lvl="1" algn="just">
              <a:spcAft>
                <a:spcPts val="1200"/>
              </a:spcAft>
              <a:buFont typeface="Courier New"/>
              <a:buChar char="o"/>
            </a:pPr>
            <a:r>
              <a:rPr lang="es-UY" sz="1800" b="1" dirty="0" smtClean="0">
                <a:latin typeface="Times New Roman"/>
                <a:ea typeface="Times New Roman"/>
              </a:rPr>
              <a:t>Orden </a:t>
            </a:r>
            <a:r>
              <a:rPr lang="es-UY" sz="1800" b="1" dirty="0">
                <a:latin typeface="Times New Roman"/>
                <a:ea typeface="Times New Roman"/>
              </a:rPr>
              <a:t>de Despacho, orden relativo de precios entre los diferentes recursos energéticos, en particular Hidráulicos y Térmicos</a:t>
            </a:r>
          </a:p>
          <a:p>
            <a:pPr algn="just">
              <a:spcAft>
                <a:spcPts val="1200"/>
              </a:spcAft>
              <a:buFont typeface="Times New Roman"/>
              <a:buChar char="-"/>
            </a:pPr>
            <a:r>
              <a:rPr lang="es-UY" sz="2000" b="1" dirty="0">
                <a:latin typeface="Times New Roman"/>
                <a:ea typeface="Times New Roman"/>
              </a:rPr>
              <a:t>Determinación de energía </a:t>
            </a:r>
            <a:r>
              <a:rPr lang="es-UY" sz="2000" b="1" dirty="0" err="1">
                <a:latin typeface="Times New Roman"/>
                <a:ea typeface="Times New Roman"/>
              </a:rPr>
              <a:t>ofertable</a:t>
            </a:r>
            <a:r>
              <a:rPr lang="es-UY" sz="2000" b="1" dirty="0">
                <a:latin typeface="Times New Roman"/>
                <a:ea typeface="Times New Roman"/>
              </a:rPr>
              <a:t> del SIN.</a:t>
            </a:r>
          </a:p>
          <a:p>
            <a:pPr lvl="1" algn="just">
              <a:spcAft>
                <a:spcPts val="1200"/>
              </a:spcAft>
              <a:buFont typeface="Courier New"/>
              <a:buChar char="o"/>
            </a:pPr>
            <a:r>
              <a:rPr lang="es-UY" sz="1800" b="1" dirty="0">
                <a:latin typeface="Times New Roman"/>
                <a:ea typeface="Times New Roman"/>
              </a:rPr>
              <a:t>Origen térmico</a:t>
            </a:r>
          </a:p>
          <a:p>
            <a:pPr lvl="1" algn="just">
              <a:spcAft>
                <a:spcPts val="1200"/>
              </a:spcAft>
              <a:buFont typeface="Courier New"/>
              <a:buChar char="o"/>
            </a:pPr>
            <a:r>
              <a:rPr lang="es-UY" sz="1800" b="1" dirty="0">
                <a:latin typeface="Times New Roman"/>
                <a:ea typeface="Times New Roman"/>
              </a:rPr>
              <a:t>Origen renovable (conjunto energía Eólica, Solar, Biomasa e </a:t>
            </a:r>
            <a:r>
              <a:rPr lang="es-UY" sz="1800" b="1" dirty="0" smtClean="0">
                <a:latin typeface="Times New Roman"/>
                <a:ea typeface="Times New Roman"/>
              </a:rPr>
              <a:t>Hidráulica)</a:t>
            </a:r>
            <a:endParaRPr lang="es-UY" sz="1800" b="1" dirty="0">
              <a:latin typeface="Times New Roman"/>
              <a:ea typeface="Times New Roman"/>
            </a:endParaRPr>
          </a:p>
          <a:p>
            <a:pPr lvl="0" algn="just">
              <a:spcAft>
                <a:spcPts val="1200"/>
              </a:spcAft>
              <a:buFont typeface="Times New Roman"/>
              <a:buChar char="-"/>
            </a:pPr>
            <a:r>
              <a:rPr lang="es-UY" sz="2000" b="1" dirty="0">
                <a:latin typeface="Times New Roman"/>
                <a:ea typeface="Times New Roman"/>
              </a:rPr>
              <a:t>Programa diario de Generación e Intercambios</a:t>
            </a:r>
          </a:p>
          <a:p>
            <a:pPr lvl="0" algn="just">
              <a:spcAft>
                <a:spcPts val="1200"/>
              </a:spcAft>
              <a:buFont typeface="Times New Roman"/>
              <a:buChar char="-"/>
            </a:pPr>
            <a:r>
              <a:rPr lang="es-UY" sz="2000" b="1" dirty="0">
                <a:latin typeface="Times New Roman"/>
                <a:ea typeface="Times New Roman"/>
              </a:rPr>
              <a:t>Autorización de Mantenimientos de unidades </a:t>
            </a:r>
            <a:r>
              <a:rPr lang="es-UY" sz="2000" b="1" dirty="0" smtClean="0">
                <a:latin typeface="Times New Roman"/>
                <a:ea typeface="Times New Roman"/>
              </a:rPr>
              <a:t>térmicas, hidráulicas y redes de Transmisión</a:t>
            </a:r>
            <a:endParaRPr lang="es-UY" sz="2000" b="1" dirty="0">
              <a:latin typeface="Times New Roman"/>
              <a:ea typeface="Times New Roman"/>
            </a:endParaRPr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913041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7229" y="260648"/>
            <a:ext cx="9036496" cy="803176"/>
          </a:xfrm>
        </p:spPr>
        <p:txBody>
          <a:bodyPr/>
          <a:lstStyle/>
          <a:p>
            <a:r>
              <a:rPr lang="es-UY" sz="2400" dirty="0" smtClean="0"/>
              <a:t>Previsiones de generación utilizadas en la Programación semanal</a:t>
            </a:r>
            <a:endParaRPr lang="es-UY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1296144"/>
          </a:xfrm>
        </p:spPr>
        <p:txBody>
          <a:bodyPr/>
          <a:lstStyle/>
          <a:p>
            <a:r>
              <a:rPr lang="es-UY" sz="2000" b="1" dirty="0" smtClean="0"/>
              <a:t>Previsión de Potencia de generación,  con 50 % de probabilidad de excedencia adicionalmente con 10 y 90 %.</a:t>
            </a:r>
          </a:p>
          <a:p>
            <a:r>
              <a:rPr lang="es-UY" sz="2000" b="1" dirty="0" smtClean="0"/>
              <a:t>Previsión de Energía esperada acumulada para la semana, ídem con 10 y 90 % de excedencia</a:t>
            </a:r>
          </a:p>
          <a:p>
            <a:endParaRPr lang="es-UY" sz="2000" b="1" dirty="0" smtClean="0"/>
          </a:p>
          <a:p>
            <a:endParaRPr lang="es-UY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93" y="2564904"/>
            <a:ext cx="4719947" cy="208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545411"/>
            <a:ext cx="4211960" cy="2215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467544" y="4869160"/>
            <a:ext cx="3960440" cy="923330"/>
          </a:xfrm>
          <a:prstGeom prst="rect">
            <a:avLst/>
          </a:prstGeom>
          <a:solidFill>
            <a:srgbClr val="FFC00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UY" b="1" dirty="0" smtClean="0"/>
              <a:t>P50 PARA DEFINICION DE LOS PROGRAMAS Y BANDAS PARA SENSIBILIDAD </a:t>
            </a:r>
            <a:endParaRPr lang="es-UY" b="1" dirty="0"/>
          </a:p>
        </p:txBody>
      </p:sp>
    </p:spTree>
    <p:extLst>
      <p:ext uri="{BB962C8B-B14F-4D97-AF65-F5344CB8AC3E}">
        <p14:creationId xmlns:p14="http://schemas.microsoft.com/office/powerpoint/2010/main" val="534954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15144"/>
          </a:xfrm>
        </p:spPr>
        <p:txBody>
          <a:bodyPr/>
          <a:lstStyle/>
          <a:p>
            <a:r>
              <a:rPr lang="es-UY" dirty="0" smtClean="0"/>
              <a:t>Utilización de bandas de confianza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340768"/>
            <a:ext cx="8568952" cy="4251176"/>
          </a:xfrm>
        </p:spPr>
        <p:txBody>
          <a:bodyPr/>
          <a:lstStyle/>
          <a:p>
            <a:r>
              <a:rPr lang="es-UY" dirty="0" smtClean="0"/>
              <a:t>Curvas de intercambio con países vecinos</a:t>
            </a:r>
          </a:p>
          <a:p>
            <a:pPr lvl="1"/>
            <a:r>
              <a:rPr lang="es-UY" dirty="0" smtClean="0"/>
              <a:t>Curvas de intercambio con 90 % de excedencia de cumplimiento</a:t>
            </a:r>
          </a:p>
          <a:p>
            <a:pPr lvl="2"/>
            <a:r>
              <a:rPr lang="es-UY" dirty="0" smtClean="0"/>
              <a:t>Pruebas de </a:t>
            </a:r>
            <a:r>
              <a:rPr lang="es-UY" dirty="0" err="1" smtClean="0"/>
              <a:t>conversora</a:t>
            </a:r>
            <a:r>
              <a:rPr lang="es-UY" dirty="0" smtClean="0"/>
              <a:t> de Melo</a:t>
            </a:r>
          </a:p>
          <a:p>
            <a:pPr lvl="2"/>
            <a:r>
              <a:rPr lang="es-UY" dirty="0" smtClean="0"/>
              <a:t>Sustitución de generación cara (térmico) mediante devolución de energía</a:t>
            </a:r>
          </a:p>
          <a:p>
            <a:r>
              <a:rPr lang="es-UY" dirty="0" smtClean="0"/>
              <a:t>Nuevos productos comerciales</a:t>
            </a:r>
          </a:p>
          <a:p>
            <a:pPr lvl="1"/>
            <a:r>
              <a:rPr lang="es-UY" dirty="0" smtClean="0"/>
              <a:t>Ofertas de oportunidad</a:t>
            </a:r>
          </a:p>
          <a:p>
            <a:r>
              <a:rPr lang="es-UY" dirty="0" smtClean="0"/>
              <a:t>Autorización de mantenimientos</a:t>
            </a:r>
          </a:p>
        </p:txBody>
      </p:sp>
    </p:spTree>
    <p:extLst>
      <p:ext uri="{BB962C8B-B14F-4D97-AF65-F5344CB8AC3E}">
        <p14:creationId xmlns:p14="http://schemas.microsoft.com/office/powerpoint/2010/main" val="1455885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854968"/>
          </a:xfrm>
        </p:spPr>
        <p:txBody>
          <a:bodyPr/>
          <a:lstStyle/>
          <a:p>
            <a:r>
              <a:rPr lang="es-UY" dirty="0" smtClean="0"/>
              <a:t>Autorizaciones de mantenimientos de unidades de generación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052736"/>
            <a:ext cx="8496944" cy="1368152"/>
          </a:xfrm>
        </p:spPr>
        <p:txBody>
          <a:bodyPr/>
          <a:lstStyle/>
          <a:p>
            <a:r>
              <a:rPr lang="es-UY" sz="2400" dirty="0" smtClean="0"/>
              <a:t>Existen múltiples necesidades de mantenimientos de pequeño porte generalmente asociados a horas de funcionamiento (típicamente 6 horas)</a:t>
            </a:r>
          </a:p>
          <a:p>
            <a:pPr marL="0" indent="0">
              <a:buNone/>
            </a:pPr>
            <a:endParaRPr lang="es-UY" sz="2400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0073" y="2420888"/>
            <a:ext cx="5436151" cy="431242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4 Grupo"/>
          <p:cNvGrpSpPr/>
          <p:nvPr/>
        </p:nvGrpSpPr>
        <p:grpSpPr>
          <a:xfrm>
            <a:off x="539552" y="2780928"/>
            <a:ext cx="6489599" cy="3498775"/>
            <a:chOff x="539552" y="2780928"/>
            <a:chExt cx="6489599" cy="3498775"/>
          </a:xfrm>
        </p:grpSpPr>
        <p:pic>
          <p:nvPicPr>
            <p:cNvPr id="4101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4248" y="3501008"/>
              <a:ext cx="224903" cy="27786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3 CuadroTexto"/>
            <p:cNvSpPr txBox="1"/>
            <p:nvPr/>
          </p:nvSpPr>
          <p:spPr>
            <a:xfrm>
              <a:off x="539552" y="2780928"/>
              <a:ext cx="2520280" cy="738664"/>
            </a:xfrm>
            <a:prstGeom prst="rect">
              <a:avLst/>
            </a:prstGeom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0"/>
            </a:gradFill>
            <a:ln w="15875" cap="rnd" cmpd="sng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UY" sz="1400" b="1" dirty="0" smtClean="0"/>
                <a:t>COSTO ADICIONAL ESPERADO: 15000 U$S (Motores de CB)</a:t>
              </a:r>
              <a:endParaRPr lang="es-UY" sz="1400" b="1" dirty="0"/>
            </a:p>
          </p:txBody>
        </p:sp>
      </p:grpSp>
      <p:grpSp>
        <p:nvGrpSpPr>
          <p:cNvPr id="7" name="6 Grupo"/>
          <p:cNvGrpSpPr/>
          <p:nvPr/>
        </p:nvGrpSpPr>
        <p:grpSpPr>
          <a:xfrm>
            <a:off x="539553" y="3499990"/>
            <a:ext cx="5771307" cy="2779713"/>
            <a:chOff x="539553" y="3499990"/>
            <a:chExt cx="5771307" cy="2779713"/>
          </a:xfrm>
        </p:grpSpPr>
        <p:pic>
          <p:nvPicPr>
            <p:cNvPr id="4102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85435" y="3499990"/>
              <a:ext cx="225425" cy="2779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" name="11 CuadroTexto"/>
            <p:cNvSpPr txBox="1"/>
            <p:nvPr/>
          </p:nvSpPr>
          <p:spPr>
            <a:xfrm>
              <a:off x="539553" y="4036422"/>
              <a:ext cx="2520280" cy="523220"/>
            </a:xfrm>
            <a:prstGeom prst="rect">
              <a:avLst/>
            </a:prstGeom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UY" sz="1400" b="1" dirty="0" smtClean="0"/>
                <a:t>COSTO ADICIONAL ESPERADO: 0 U$S</a:t>
              </a:r>
              <a:endParaRPr lang="es-UY" sz="1400" b="1" dirty="0"/>
            </a:p>
          </p:txBody>
        </p:sp>
      </p:grpSp>
      <p:sp>
        <p:nvSpPr>
          <p:cNvPr id="8" name="7 CuadroTexto"/>
          <p:cNvSpPr txBox="1"/>
          <p:nvPr/>
        </p:nvSpPr>
        <p:spPr>
          <a:xfrm>
            <a:off x="539552" y="5013176"/>
            <a:ext cx="2448272" cy="98488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 w="190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UY" sz="1600" b="1" dirty="0" smtClean="0"/>
              <a:t>CRITERIOS: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UY" sz="1400" b="1" dirty="0" smtClean="0"/>
              <a:t>P90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UY" sz="1400" b="1" dirty="0" smtClean="0"/>
              <a:t>P50 + margen 	de seguridad</a:t>
            </a:r>
            <a:endParaRPr lang="es-UY" sz="1400" b="1" dirty="0"/>
          </a:p>
        </p:txBody>
      </p:sp>
    </p:spTree>
    <p:extLst>
      <p:ext uri="{BB962C8B-B14F-4D97-AF65-F5344CB8AC3E}">
        <p14:creationId xmlns:p14="http://schemas.microsoft.com/office/powerpoint/2010/main" val="1946248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443136"/>
          </a:xfrm>
        </p:spPr>
        <p:txBody>
          <a:bodyPr/>
          <a:lstStyle/>
          <a:p>
            <a:r>
              <a:rPr lang="es-UY" dirty="0" smtClean="0"/>
              <a:t>Autorización de mantenimientos en la red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908720"/>
            <a:ext cx="8784976" cy="1539205"/>
          </a:xfrm>
        </p:spPr>
        <p:txBody>
          <a:bodyPr/>
          <a:lstStyle/>
          <a:p>
            <a:r>
              <a:rPr lang="es-UY" sz="2400" dirty="0" smtClean="0"/>
              <a:t>Un ejemplo sencillo de la utilidad de los pronósticos en la autorización de mantenimientos en la red es el siguiente:</a:t>
            </a:r>
            <a:endParaRPr lang="es-UY" sz="2400" dirty="0"/>
          </a:p>
        </p:txBody>
      </p:sp>
      <p:pic>
        <p:nvPicPr>
          <p:cNvPr id="5122" name="Picture 2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964" y="2420888"/>
            <a:ext cx="6192688" cy="3364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24 Grupo"/>
          <p:cNvGrpSpPr/>
          <p:nvPr/>
        </p:nvGrpSpPr>
        <p:grpSpPr>
          <a:xfrm>
            <a:off x="219259" y="1807900"/>
            <a:ext cx="2707518" cy="1152129"/>
            <a:chOff x="193905" y="2708919"/>
            <a:chExt cx="2707518" cy="1152129"/>
          </a:xfrm>
        </p:grpSpPr>
        <p:sp>
          <p:nvSpPr>
            <p:cNvPr id="4" name="3 CuadroTexto"/>
            <p:cNvSpPr txBox="1"/>
            <p:nvPr/>
          </p:nvSpPr>
          <p:spPr>
            <a:xfrm>
              <a:off x="193905" y="2708919"/>
              <a:ext cx="2707518" cy="338554"/>
            </a:xfrm>
            <a:prstGeom prst="rect">
              <a:avLst/>
            </a:prstGeom>
            <a:solidFill>
              <a:srgbClr val="FFC000">
                <a:alpha val="28000"/>
              </a:srgbClr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s-UY"/>
              </a:defPPr>
              <a:lvl1pPr>
                <a:defRPr sz="1600" b="1"/>
              </a:lvl1pPr>
            </a:lstStyle>
            <a:p>
              <a:r>
                <a:rPr lang="es-UY" dirty="0"/>
                <a:t>Salida de línea MI5-SC5</a:t>
              </a:r>
            </a:p>
          </p:txBody>
        </p:sp>
        <p:sp>
          <p:nvSpPr>
            <p:cNvPr id="5" name="4 Flecha abajo"/>
            <p:cNvSpPr/>
            <p:nvPr/>
          </p:nvSpPr>
          <p:spPr bwMode="auto">
            <a:xfrm>
              <a:off x="1331640" y="3140968"/>
              <a:ext cx="216024" cy="720080"/>
            </a:xfrm>
            <a:prstGeom prst="downArrow">
              <a:avLst/>
            </a:prstGeom>
            <a:solidFill>
              <a:srgbClr val="FFC000"/>
            </a:solidFill>
            <a:ln w="38100" cap="flat" cmpd="dbl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UY" sz="1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9" name="28 Grupo"/>
          <p:cNvGrpSpPr/>
          <p:nvPr/>
        </p:nvGrpSpPr>
        <p:grpSpPr>
          <a:xfrm>
            <a:off x="5004048" y="3695181"/>
            <a:ext cx="3798424" cy="1047722"/>
            <a:chOff x="5094057" y="4224101"/>
            <a:chExt cx="3798424" cy="1047722"/>
          </a:xfrm>
        </p:grpSpPr>
        <p:sp>
          <p:nvSpPr>
            <p:cNvPr id="13" name="12 Elipse"/>
            <p:cNvSpPr/>
            <p:nvPr/>
          </p:nvSpPr>
          <p:spPr bwMode="auto">
            <a:xfrm>
              <a:off x="5094057" y="4578044"/>
              <a:ext cx="540059" cy="216024"/>
            </a:xfrm>
            <a:prstGeom prst="ellipse">
              <a:avLst/>
            </a:prstGeom>
            <a:solidFill>
              <a:schemeClr val="accent1">
                <a:lumMod val="40000"/>
                <a:lumOff val="60000"/>
                <a:alpha val="44000"/>
              </a:schemeClr>
            </a:solidFill>
            <a:ln w="38100" cap="flat" cmpd="dbl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UY" sz="1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14 Elipse"/>
            <p:cNvSpPr/>
            <p:nvPr/>
          </p:nvSpPr>
          <p:spPr bwMode="auto">
            <a:xfrm>
              <a:off x="5634116" y="4983792"/>
              <a:ext cx="756085" cy="288031"/>
            </a:xfrm>
            <a:prstGeom prst="ellipse">
              <a:avLst/>
            </a:prstGeom>
            <a:solidFill>
              <a:schemeClr val="accent1">
                <a:lumMod val="40000"/>
                <a:lumOff val="60000"/>
                <a:alpha val="44000"/>
              </a:schemeClr>
            </a:solidFill>
            <a:ln w="38100" cap="flat" cmpd="dbl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UY" sz="1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13 CuadroTexto"/>
            <p:cNvSpPr txBox="1"/>
            <p:nvPr/>
          </p:nvSpPr>
          <p:spPr>
            <a:xfrm>
              <a:off x="6660233" y="4224101"/>
              <a:ext cx="2232248" cy="707886"/>
            </a:xfrm>
            <a:prstGeom prst="rect">
              <a:avLst/>
            </a:prstGeom>
            <a:solidFill>
              <a:srgbClr val="92D050">
                <a:alpha val="28000"/>
              </a:srgbClr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UY" sz="1600" b="1" dirty="0" smtClean="0"/>
                <a:t>Generación eólica, </a:t>
              </a:r>
              <a:r>
                <a:rPr lang="es-UY" sz="1200" b="1" dirty="0" err="1" smtClean="0"/>
                <a:t>Cambilargiu</a:t>
              </a:r>
              <a:r>
                <a:rPr lang="es-UY" sz="1200" b="1" dirty="0" smtClean="0"/>
                <a:t>, R del Sur y Este, </a:t>
              </a:r>
              <a:r>
                <a:rPr lang="es-UY" sz="1200" b="1" dirty="0" err="1" smtClean="0"/>
                <a:t>Carape</a:t>
              </a:r>
              <a:r>
                <a:rPr lang="es-UY" sz="1200" b="1" dirty="0" smtClean="0"/>
                <a:t> I </a:t>
              </a:r>
              <a:r>
                <a:rPr lang="es-UY" sz="1200" b="1" dirty="0" err="1" smtClean="0"/>
                <a:t>yII</a:t>
              </a:r>
              <a:r>
                <a:rPr lang="es-UY" sz="1200" b="1" dirty="0" smtClean="0"/>
                <a:t>, Minas</a:t>
              </a:r>
              <a:endParaRPr lang="es-UY" sz="1200" b="1" dirty="0"/>
            </a:p>
          </p:txBody>
        </p:sp>
        <p:cxnSp>
          <p:nvCxnSpPr>
            <p:cNvPr id="24" name="23 Conector angular"/>
            <p:cNvCxnSpPr/>
            <p:nvPr/>
          </p:nvCxnSpPr>
          <p:spPr bwMode="auto">
            <a:xfrm rot="10800000">
              <a:off x="5652120" y="4690256"/>
              <a:ext cx="1008113" cy="293536"/>
            </a:xfrm>
            <a:prstGeom prst="bentConnector3">
              <a:avLst/>
            </a:prstGeom>
            <a:noFill/>
            <a:ln w="38100" cap="flat" cmpd="dbl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129" name="5128 Grupo"/>
          <p:cNvGrpSpPr/>
          <p:nvPr/>
        </p:nvGrpSpPr>
        <p:grpSpPr>
          <a:xfrm>
            <a:off x="2385014" y="4742903"/>
            <a:ext cx="6354192" cy="720082"/>
            <a:chOff x="2555776" y="5589240"/>
            <a:chExt cx="6354192" cy="720082"/>
          </a:xfrm>
        </p:grpSpPr>
        <p:sp>
          <p:nvSpPr>
            <p:cNvPr id="30" name="29 CuadroTexto"/>
            <p:cNvSpPr txBox="1"/>
            <p:nvPr/>
          </p:nvSpPr>
          <p:spPr>
            <a:xfrm>
              <a:off x="6749727" y="5589240"/>
              <a:ext cx="2160241" cy="646331"/>
            </a:xfrm>
            <a:prstGeom prst="rect">
              <a:avLst/>
            </a:prstGeom>
            <a:solidFill>
              <a:srgbClr val="92D050">
                <a:alpha val="40000"/>
              </a:srgbClr>
            </a:solidFill>
            <a:ln w="28575" cmpd="sng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UY" b="1" dirty="0" smtClean="0"/>
                <a:t>Instalación mas comprometida</a:t>
              </a:r>
              <a:endParaRPr lang="es-UY" b="1" dirty="0"/>
            </a:p>
          </p:txBody>
        </p:sp>
        <p:cxnSp>
          <p:nvCxnSpPr>
            <p:cNvPr id="5124" name="5123 Conector recto"/>
            <p:cNvCxnSpPr/>
            <p:nvPr/>
          </p:nvCxnSpPr>
          <p:spPr bwMode="auto">
            <a:xfrm flipH="1" flipV="1">
              <a:off x="2555776" y="6309320"/>
              <a:ext cx="4104458" cy="1"/>
            </a:xfrm>
            <a:prstGeom prst="line">
              <a:avLst/>
            </a:prstGeom>
            <a:noFill/>
            <a:ln w="508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27" name="5126 Conector recto de flecha"/>
            <p:cNvCxnSpPr/>
            <p:nvPr/>
          </p:nvCxnSpPr>
          <p:spPr bwMode="auto">
            <a:xfrm flipV="1">
              <a:off x="2555776" y="6021288"/>
              <a:ext cx="0" cy="288034"/>
            </a:xfrm>
            <a:prstGeom prst="straightConnector1">
              <a:avLst/>
            </a:prstGeom>
            <a:noFill/>
            <a:ln w="508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574124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659160"/>
          </a:xfrm>
        </p:spPr>
        <p:txBody>
          <a:bodyPr/>
          <a:lstStyle/>
          <a:p>
            <a:r>
              <a:rPr lang="es-UY" dirty="0" smtClean="0"/>
              <a:t>Conclusiones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764704"/>
            <a:ext cx="8756670" cy="4854949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s-UY" sz="2000" b="1" dirty="0">
                <a:latin typeface="Times New Roman"/>
                <a:ea typeface="Times New Roman"/>
                <a:cs typeface="Calibri"/>
              </a:rPr>
              <a:t>Permiten realizar programas semanales de </a:t>
            </a:r>
            <a:r>
              <a:rPr lang="es-UY" sz="2000" b="1" dirty="0" smtClean="0">
                <a:latin typeface="Times New Roman"/>
                <a:ea typeface="Times New Roman"/>
                <a:cs typeface="Calibri"/>
              </a:rPr>
              <a:t>generación óptimos </a:t>
            </a:r>
            <a:r>
              <a:rPr lang="es-UY" sz="2000" b="1" dirty="0">
                <a:latin typeface="Times New Roman"/>
                <a:ea typeface="Times New Roman"/>
                <a:cs typeface="Calibri"/>
              </a:rPr>
              <a:t>con una evaluación de la variabilidad del recurso eólico</a:t>
            </a:r>
            <a:endParaRPr lang="es-UY" sz="2000" b="1" dirty="0">
              <a:latin typeface="Calibri"/>
              <a:ea typeface="Times New Roman"/>
              <a:cs typeface="Calibri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s-UY" sz="2000" b="1" dirty="0" smtClean="0">
                <a:latin typeface="Times New Roman"/>
                <a:ea typeface="Times New Roman"/>
                <a:cs typeface="Calibri"/>
              </a:rPr>
              <a:t>Ahorros </a:t>
            </a:r>
          </a:p>
          <a:p>
            <a:pPr lvl="1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s-UY" sz="2000" b="1" dirty="0" smtClean="0">
                <a:latin typeface="Times New Roman"/>
                <a:ea typeface="Times New Roman"/>
                <a:cs typeface="Calibri"/>
              </a:rPr>
              <a:t>correcta </a:t>
            </a:r>
            <a:r>
              <a:rPr lang="es-UY" sz="2000" b="1" dirty="0">
                <a:latin typeface="Times New Roman"/>
                <a:ea typeface="Times New Roman"/>
                <a:cs typeface="Calibri"/>
              </a:rPr>
              <a:t>autorización de mantenimientos (</a:t>
            </a:r>
            <a:r>
              <a:rPr lang="es-UY" sz="2000" b="1" dirty="0" smtClean="0">
                <a:latin typeface="Times New Roman"/>
                <a:ea typeface="Times New Roman"/>
                <a:cs typeface="Calibri"/>
              </a:rPr>
              <a:t>Gen </a:t>
            </a:r>
            <a:r>
              <a:rPr lang="es-UY" sz="2000" b="1" dirty="0">
                <a:latin typeface="Times New Roman"/>
                <a:ea typeface="Times New Roman"/>
                <a:cs typeface="Calibri"/>
              </a:rPr>
              <a:t>y </a:t>
            </a:r>
            <a:r>
              <a:rPr lang="es-UY" sz="2000" b="1" dirty="0" err="1" smtClean="0">
                <a:latin typeface="Times New Roman"/>
                <a:ea typeface="Times New Roman"/>
                <a:cs typeface="Calibri"/>
              </a:rPr>
              <a:t>Tra</a:t>
            </a:r>
            <a:r>
              <a:rPr lang="es-UY" sz="2000" b="1" dirty="0" smtClean="0">
                <a:latin typeface="Times New Roman"/>
                <a:ea typeface="Times New Roman"/>
                <a:cs typeface="Calibri"/>
              </a:rPr>
              <a:t>) </a:t>
            </a:r>
            <a:endParaRPr lang="es-UY" sz="2000" b="1" dirty="0">
              <a:latin typeface="Calibri"/>
              <a:ea typeface="Times New Roman"/>
              <a:cs typeface="Calibri"/>
            </a:endParaRPr>
          </a:p>
          <a:p>
            <a:pPr lvl="1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s-UY" sz="2000" b="1" dirty="0" smtClean="0">
                <a:latin typeface="Times New Roman"/>
                <a:ea typeface="Times New Roman"/>
                <a:cs typeface="Calibri"/>
              </a:rPr>
              <a:t>reducción </a:t>
            </a:r>
            <a:r>
              <a:rPr lang="es-UY" sz="2000" b="1" dirty="0">
                <a:latin typeface="Times New Roman"/>
                <a:ea typeface="Times New Roman"/>
                <a:cs typeface="Calibri"/>
              </a:rPr>
              <a:t>de la generación de recursos térmicos por limitaciones en la red de </a:t>
            </a:r>
            <a:r>
              <a:rPr lang="es-UY" sz="2000" b="1" dirty="0" smtClean="0">
                <a:latin typeface="Times New Roman"/>
                <a:ea typeface="Times New Roman"/>
                <a:cs typeface="Calibri"/>
              </a:rPr>
              <a:t>Transmisión </a:t>
            </a:r>
            <a:endParaRPr lang="es-UY" sz="2000" b="1" dirty="0">
              <a:latin typeface="Calibri"/>
              <a:ea typeface="Times New Roman"/>
              <a:cs typeface="Calibri"/>
            </a:endParaRPr>
          </a:p>
          <a:p>
            <a:pPr lvl="1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s-UY" sz="2000" b="1" dirty="0" smtClean="0">
                <a:latin typeface="Times New Roman"/>
                <a:ea typeface="Times New Roman"/>
                <a:cs typeface="Calibri"/>
              </a:rPr>
              <a:t>reducción </a:t>
            </a:r>
            <a:r>
              <a:rPr lang="es-UY" sz="2000" b="1" dirty="0">
                <a:latin typeface="Times New Roman"/>
                <a:ea typeface="Times New Roman"/>
                <a:cs typeface="Calibri"/>
              </a:rPr>
              <a:t>en los arranques de unidades térmicas</a:t>
            </a:r>
            <a:endParaRPr lang="es-UY" sz="2000" b="1" dirty="0">
              <a:latin typeface="Calibri"/>
              <a:ea typeface="Times New Roman"/>
              <a:cs typeface="Calibri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s-UY" sz="2000" b="1" dirty="0">
                <a:latin typeface="Times New Roman"/>
                <a:ea typeface="Times New Roman"/>
                <a:cs typeface="Calibri"/>
              </a:rPr>
              <a:t>Permiten elaborar programas de nuevos productos comerciales </a:t>
            </a:r>
            <a:r>
              <a:rPr lang="es-UY" sz="2000" b="1" dirty="0" smtClean="0">
                <a:latin typeface="Times New Roman"/>
                <a:ea typeface="Times New Roman"/>
                <a:cs typeface="Calibri"/>
              </a:rPr>
              <a:t>con </a:t>
            </a:r>
            <a:r>
              <a:rPr lang="es-UY" sz="2000" b="1" dirty="0">
                <a:latin typeface="Times New Roman"/>
                <a:ea typeface="Times New Roman"/>
                <a:cs typeface="Calibri"/>
              </a:rPr>
              <a:t>confianza asociada</a:t>
            </a:r>
            <a:endParaRPr lang="es-UY" sz="2000" b="1" dirty="0">
              <a:latin typeface="Calibri"/>
              <a:ea typeface="Times New Roman"/>
              <a:cs typeface="Calibri"/>
            </a:endParaRPr>
          </a:p>
          <a:p>
            <a:pPr lvl="0" algn="just">
              <a:lnSpc>
                <a:spcPct val="115000"/>
              </a:lnSpc>
              <a:spcAft>
                <a:spcPts val="1200"/>
              </a:spcAft>
              <a:buFont typeface="Symbol"/>
              <a:buChar char=""/>
            </a:pPr>
            <a:r>
              <a:rPr lang="es-UY" sz="2000" b="1" dirty="0" smtClean="0">
                <a:latin typeface="Times New Roman"/>
                <a:ea typeface="Times New Roman"/>
                <a:cs typeface="Calibri"/>
              </a:rPr>
              <a:t>Permiten </a:t>
            </a:r>
            <a:r>
              <a:rPr lang="es-UY" sz="2000" b="1" dirty="0">
                <a:latin typeface="Times New Roman"/>
                <a:ea typeface="Times New Roman"/>
                <a:cs typeface="Calibri"/>
              </a:rPr>
              <a:t>cumplir con los requisitos de países vecinos al realizar intercambios de ofrecer una curva acertada de los mismos y de la compra de energía a Salto Grande</a:t>
            </a:r>
            <a:r>
              <a:rPr lang="es-UY" sz="2000" b="1" dirty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.</a:t>
            </a:r>
            <a:endParaRPr lang="es-UY" sz="2000" b="1" dirty="0">
              <a:latin typeface="Calibri"/>
              <a:ea typeface="Times New Roman"/>
              <a:cs typeface="Calibri"/>
            </a:endParaRPr>
          </a:p>
          <a:p>
            <a:pPr lvl="0" algn="just">
              <a:lnSpc>
                <a:spcPct val="115000"/>
              </a:lnSpc>
              <a:spcAft>
                <a:spcPts val="1200"/>
              </a:spcAft>
              <a:buFont typeface="Symbol"/>
              <a:buChar char=""/>
            </a:pPr>
            <a:r>
              <a:rPr lang="es-UY" sz="2000" b="1" dirty="0">
                <a:latin typeface="Times New Roman"/>
                <a:ea typeface="Times New Roman"/>
                <a:cs typeface="Calibri"/>
              </a:rPr>
              <a:t>Permiten programar intervenciones en la red sin reducir la confiabilidad </a:t>
            </a:r>
            <a:endParaRPr lang="es-UY" sz="2000" b="1" dirty="0">
              <a:latin typeface="Calibri"/>
              <a:ea typeface="Times New Roman"/>
              <a:cs typeface="Calibri"/>
            </a:endParaRPr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436533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116632"/>
            <a:ext cx="7772400" cy="648072"/>
          </a:xfrm>
        </p:spPr>
        <p:txBody>
          <a:bodyPr/>
          <a:lstStyle/>
          <a:p>
            <a:r>
              <a:rPr lang="es-UY" dirty="0" smtClean="0"/>
              <a:t>Posibles próximos trabajos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692696"/>
            <a:ext cx="8964488" cy="5184576"/>
          </a:xfrm>
        </p:spPr>
        <p:txBody>
          <a:bodyPr/>
          <a:lstStyle/>
          <a:p>
            <a:pPr lvl="0">
              <a:lnSpc>
                <a:spcPct val="115000"/>
              </a:lnSpc>
              <a:spcAft>
                <a:spcPts val="0"/>
              </a:spcAft>
              <a:buFont typeface="Times New Roman"/>
              <a:buChar char="-"/>
            </a:pPr>
            <a:r>
              <a:rPr lang="es-UY" sz="2400" dirty="0" smtClean="0">
                <a:latin typeface="Times New Roman"/>
                <a:ea typeface="Times New Roman"/>
                <a:cs typeface="Calibri"/>
              </a:rPr>
              <a:t>“Suma” de previsiones y bandas de confianza</a:t>
            </a:r>
            <a:endParaRPr lang="es-UY" sz="2400" dirty="0">
              <a:latin typeface="Calibri"/>
              <a:ea typeface="Times New Roman"/>
              <a:cs typeface="Calibri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s-UY" sz="2400" dirty="0">
                <a:latin typeface="Times New Roman"/>
                <a:ea typeface="Times New Roman"/>
                <a:cs typeface="Calibri"/>
              </a:rPr>
              <a:t> Herramientas operacionales como ser:</a:t>
            </a:r>
          </a:p>
          <a:p>
            <a:pPr lvl="1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s-UY" sz="2000" dirty="0">
                <a:latin typeface="Times New Roman"/>
                <a:ea typeface="Times New Roman"/>
                <a:cs typeface="Calibri"/>
              </a:rPr>
              <a:t>Representaciones graficas en tiempo real de las previsiones asociadas a zonas de interés eléctrico (sobre esquema de la </a:t>
            </a:r>
            <a:r>
              <a:rPr lang="es-UY" sz="2000" dirty="0" smtClean="0">
                <a:latin typeface="Times New Roman"/>
                <a:ea typeface="Times New Roman"/>
                <a:cs typeface="Calibri"/>
              </a:rPr>
              <a:t>red, </a:t>
            </a:r>
            <a:r>
              <a:rPr lang="es-UY" sz="2000" dirty="0">
                <a:latin typeface="Times New Roman"/>
                <a:ea typeface="Times New Roman"/>
                <a:cs typeface="Calibri"/>
              </a:rPr>
              <a:t>sobre mapa del </a:t>
            </a:r>
            <a:r>
              <a:rPr lang="es-UY" sz="2000" dirty="0" smtClean="0">
                <a:latin typeface="Times New Roman"/>
                <a:ea typeface="Times New Roman"/>
                <a:cs typeface="Calibri"/>
              </a:rPr>
              <a:t>Uruguay, incorporación a sistema SCADA)</a:t>
            </a:r>
            <a:endParaRPr lang="es-UY" sz="2000" dirty="0">
              <a:latin typeface="Calibri"/>
              <a:ea typeface="Times New Roman"/>
              <a:cs typeface="Calibri"/>
            </a:endParaRPr>
          </a:p>
          <a:p>
            <a:pPr lvl="1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s-UY" sz="2000" dirty="0">
                <a:latin typeface="Times New Roman"/>
                <a:ea typeface="Times New Roman"/>
                <a:cs typeface="Calibri"/>
              </a:rPr>
              <a:t>Representaciones en tiempo real georreferenciadas del mapa de vientos presentes </a:t>
            </a:r>
            <a:endParaRPr lang="es-UY" sz="2000" dirty="0">
              <a:latin typeface="Calibri"/>
              <a:ea typeface="Times New Roman"/>
              <a:cs typeface="Calibri"/>
            </a:endParaRPr>
          </a:p>
          <a:p>
            <a:pPr lvl="1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s-UY" sz="2000" dirty="0" smtClean="0">
                <a:latin typeface="Times New Roman"/>
                <a:ea typeface="Times New Roman"/>
                <a:cs typeface="Calibri"/>
              </a:rPr>
              <a:t>Implementación </a:t>
            </a:r>
            <a:r>
              <a:rPr lang="es-UY" sz="2000" dirty="0">
                <a:latin typeface="Times New Roman"/>
                <a:ea typeface="Times New Roman"/>
                <a:cs typeface="Calibri"/>
              </a:rPr>
              <a:t>de un sistema automático de cálculo de flujos de </a:t>
            </a:r>
            <a:r>
              <a:rPr lang="es-UY" sz="2000" dirty="0" smtClean="0">
                <a:latin typeface="Times New Roman"/>
                <a:ea typeface="Times New Roman"/>
                <a:cs typeface="Calibri"/>
              </a:rPr>
              <a:t>carga</a:t>
            </a:r>
          </a:p>
          <a:p>
            <a:pPr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s-UY" sz="2400" dirty="0">
                <a:latin typeface="Times New Roman"/>
                <a:ea typeface="Times New Roman"/>
                <a:cs typeface="Calibri"/>
              </a:rPr>
              <a:t>Mejora de los </a:t>
            </a:r>
            <a:r>
              <a:rPr lang="es-UY" sz="2400" dirty="0" smtClean="0">
                <a:latin typeface="Times New Roman"/>
                <a:ea typeface="Times New Roman"/>
                <a:cs typeface="Calibri"/>
              </a:rPr>
              <a:t>modelos:</a:t>
            </a:r>
          </a:p>
          <a:p>
            <a:pPr lvl="1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s-UY" sz="2000" dirty="0" smtClean="0">
                <a:latin typeface="Times New Roman"/>
                <a:ea typeface="Times New Roman"/>
                <a:cs typeface="Calibri"/>
              </a:rPr>
              <a:t>Banda de confianza</a:t>
            </a:r>
          </a:p>
          <a:p>
            <a:pPr lvl="1">
              <a:lnSpc>
                <a:spcPct val="115000"/>
              </a:lnSpc>
              <a:spcAft>
                <a:spcPts val="0"/>
              </a:spcAft>
              <a:buFont typeface="Courier New"/>
              <a:buChar char="o"/>
            </a:pPr>
            <a:r>
              <a:rPr lang="es-UY" sz="2000" dirty="0" smtClean="0">
                <a:latin typeface="Times New Roman"/>
                <a:ea typeface="Times New Roman"/>
                <a:cs typeface="Calibri"/>
              </a:rPr>
              <a:t>Escenarios con probabilidad</a:t>
            </a:r>
            <a:endParaRPr lang="es-UY" sz="2000" dirty="0">
              <a:latin typeface="Times New Roman"/>
              <a:ea typeface="Times New Roman"/>
              <a:cs typeface="Calibri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  <a:buFont typeface="Times New Roman"/>
              <a:buChar char="-"/>
            </a:pPr>
            <a:r>
              <a:rPr lang="es-UY" sz="2400" dirty="0">
                <a:latin typeface="Times New Roman"/>
                <a:ea typeface="Times New Roman"/>
                <a:cs typeface="Calibri"/>
              </a:rPr>
              <a:t>Previsiones de precipitaciones y aportes derivados de las mismas con probabilidad de ocurrencia. </a:t>
            </a:r>
            <a:endParaRPr lang="es-UY" sz="2400" dirty="0" smtClean="0">
              <a:latin typeface="Times New Roman"/>
              <a:ea typeface="Times New Roman"/>
              <a:cs typeface="Calibri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  <a:buFont typeface="Times New Roman"/>
              <a:buChar char="-"/>
            </a:pPr>
            <a:r>
              <a:rPr lang="es-UY" sz="2400" dirty="0" smtClean="0">
                <a:latin typeface="Times New Roman"/>
                <a:ea typeface="Times New Roman"/>
                <a:cs typeface="Calibri"/>
              </a:rPr>
              <a:t>Mantenimiento </a:t>
            </a:r>
            <a:r>
              <a:rPr lang="es-UY" sz="2400" dirty="0">
                <a:latin typeface="Times New Roman"/>
                <a:ea typeface="Times New Roman"/>
                <a:cs typeface="Calibri"/>
              </a:rPr>
              <a:t>y actualización del </a:t>
            </a:r>
            <a:r>
              <a:rPr lang="es-UY" sz="2400" dirty="0" smtClean="0">
                <a:latin typeface="Times New Roman"/>
                <a:ea typeface="Times New Roman"/>
                <a:cs typeface="Calibri"/>
              </a:rPr>
              <a:t>sistema de </a:t>
            </a:r>
            <a:r>
              <a:rPr lang="es-UY" sz="2400" dirty="0">
                <a:latin typeface="Times New Roman"/>
                <a:ea typeface="Times New Roman"/>
                <a:cs typeface="Calibri"/>
              </a:rPr>
              <a:t>pronósticos</a:t>
            </a:r>
          </a:p>
          <a:p>
            <a:pPr>
              <a:lnSpc>
                <a:spcPct val="115000"/>
              </a:lnSpc>
              <a:spcAft>
                <a:spcPts val="0"/>
              </a:spcAft>
              <a:buFont typeface="Times New Roman"/>
              <a:buChar char="-"/>
            </a:pPr>
            <a:endParaRPr lang="es-UY" sz="2400" dirty="0">
              <a:latin typeface="Times New Roman"/>
              <a:ea typeface="Times New Roman"/>
              <a:cs typeface="Calibri"/>
            </a:endParaRPr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283338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Y" dirty="0" smtClean="0"/>
              <a:t>Muchas gracias.</a:t>
            </a:r>
            <a:endParaRPr lang="es-UY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387745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2400" cy="864096"/>
          </a:xfrm>
        </p:spPr>
        <p:txBody>
          <a:bodyPr/>
          <a:lstStyle/>
          <a:p>
            <a:pPr algn="l"/>
            <a:r>
              <a:rPr lang="es-UY" dirty="0" smtClean="0"/>
              <a:t>INDICE</a:t>
            </a:r>
            <a:endParaRPr lang="es-UY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539552" y="1196752"/>
            <a:ext cx="7918648" cy="3600400"/>
          </a:xfrm>
        </p:spPr>
        <p:txBody>
          <a:bodyPr/>
          <a:lstStyle/>
          <a:p>
            <a:r>
              <a:rPr lang="es-UY" dirty="0" smtClean="0"/>
              <a:t>Generalidades del sistema Interconectado Nacional y variabilidad en el corto plazo en el SIN</a:t>
            </a:r>
          </a:p>
          <a:p>
            <a:pPr lvl="0"/>
            <a:r>
              <a:rPr lang="es-UY" dirty="0">
                <a:solidFill>
                  <a:srgbClr val="3333CC"/>
                </a:solidFill>
              </a:rPr>
              <a:t>Tipos de Previsiones disponibles y su aplicación en la Programación y Operación</a:t>
            </a:r>
          </a:p>
          <a:p>
            <a:pPr lvl="0"/>
            <a:r>
              <a:rPr lang="es-UY" dirty="0">
                <a:solidFill>
                  <a:srgbClr val="3333CC"/>
                </a:solidFill>
              </a:rPr>
              <a:t>Conclusiones</a:t>
            </a:r>
          </a:p>
          <a:p>
            <a:pPr lvl="0"/>
            <a:r>
              <a:rPr lang="es-UY" dirty="0">
                <a:solidFill>
                  <a:srgbClr val="3333CC"/>
                </a:solidFill>
              </a:rPr>
              <a:t>Posibles </a:t>
            </a:r>
            <a:r>
              <a:rPr lang="es-UY" dirty="0" smtClean="0">
                <a:solidFill>
                  <a:srgbClr val="3333CC"/>
                </a:solidFill>
              </a:rPr>
              <a:t>próximos </a:t>
            </a:r>
            <a:r>
              <a:rPr lang="es-UY" dirty="0">
                <a:solidFill>
                  <a:srgbClr val="3333CC"/>
                </a:solidFill>
              </a:rPr>
              <a:t>trabajos</a:t>
            </a:r>
          </a:p>
          <a:p>
            <a:pPr marL="0" indent="0">
              <a:buNone/>
            </a:pPr>
            <a:endParaRPr lang="es-UY" dirty="0" smtClean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846352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609600"/>
            <a:ext cx="8856984" cy="587152"/>
          </a:xfrm>
        </p:spPr>
        <p:txBody>
          <a:bodyPr/>
          <a:lstStyle/>
          <a:p>
            <a:r>
              <a:rPr lang="es-UY" dirty="0" smtClean="0"/>
              <a:t>Generalidades </a:t>
            </a:r>
            <a:r>
              <a:rPr lang="es-UY" dirty="0"/>
              <a:t>del sistema Interconectado Nacional</a:t>
            </a:r>
            <a:br>
              <a:rPr lang="es-UY" dirty="0"/>
            </a:b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124744"/>
            <a:ext cx="8136904" cy="660113"/>
          </a:xfrm>
        </p:spPr>
        <p:txBody>
          <a:bodyPr/>
          <a:lstStyle/>
          <a:p>
            <a:r>
              <a:rPr lang="es-UY" sz="2000" dirty="0" smtClean="0"/>
              <a:t>A partir del año 2011 el SIN ha sufrido fuertes cambios a partir de la instalación de nuevas fuentes de generación</a:t>
            </a:r>
            <a:endParaRPr lang="es-UY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916832"/>
            <a:ext cx="3096344" cy="335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928873"/>
            <a:ext cx="3111339" cy="335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Flecha derecha"/>
          <p:cNvSpPr/>
          <p:nvPr/>
        </p:nvSpPr>
        <p:spPr bwMode="auto">
          <a:xfrm>
            <a:off x="3923928" y="3284984"/>
            <a:ext cx="1296144" cy="720080"/>
          </a:xfrm>
          <a:prstGeom prst="rightArrow">
            <a:avLst/>
          </a:prstGeom>
          <a:solidFill>
            <a:srgbClr val="FFC000"/>
          </a:solidFill>
          <a:ln w="38100" cap="flat" cmpd="dbl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UY" sz="12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580656" y="5648761"/>
            <a:ext cx="18722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1200" b="1" dirty="0" smtClean="0"/>
              <a:t>NOTA: el mapa de la  derecha considera las fuentes de generación instaladas y a instalarse</a:t>
            </a:r>
            <a:endParaRPr lang="es-UY" sz="1200" b="1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716" y="5466542"/>
            <a:ext cx="22860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8480" y="5466542"/>
            <a:ext cx="22669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3044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404664"/>
            <a:ext cx="8712968" cy="731168"/>
          </a:xfrm>
        </p:spPr>
        <p:txBody>
          <a:bodyPr/>
          <a:lstStyle/>
          <a:p>
            <a:r>
              <a:rPr lang="es-UY" dirty="0" smtClean="0"/>
              <a:t>SUMINISTRO DE LA DEMANDA</a:t>
            </a:r>
            <a:br>
              <a:rPr lang="es-UY" dirty="0" smtClean="0"/>
            </a:br>
            <a:endParaRPr lang="es-UY" dirty="0"/>
          </a:p>
        </p:txBody>
      </p:sp>
      <p:grpSp>
        <p:nvGrpSpPr>
          <p:cNvPr id="9" name="8 Grupo"/>
          <p:cNvGrpSpPr/>
          <p:nvPr/>
        </p:nvGrpSpPr>
        <p:grpSpPr>
          <a:xfrm>
            <a:off x="2501142" y="3789040"/>
            <a:ext cx="6642858" cy="2755900"/>
            <a:chOff x="2321630" y="3789040"/>
            <a:chExt cx="6642858" cy="2755900"/>
          </a:xfrm>
        </p:grpSpPr>
        <p:pic>
          <p:nvPicPr>
            <p:cNvPr id="8196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1630" y="3789040"/>
              <a:ext cx="4584700" cy="2755900"/>
            </a:xfrm>
            <a:prstGeom prst="rect">
              <a:avLst/>
            </a:prstGeom>
            <a:noFill/>
            <a:ln w="31750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7 CuadroTexto"/>
            <p:cNvSpPr txBox="1"/>
            <p:nvPr/>
          </p:nvSpPr>
          <p:spPr>
            <a:xfrm>
              <a:off x="7164288" y="5085184"/>
              <a:ext cx="1800200" cy="646331"/>
            </a:xfrm>
            <a:prstGeom prst="rect">
              <a:avLst/>
            </a:prstGeom>
            <a:solidFill>
              <a:srgbClr val="FFC000">
                <a:alpha val="57000"/>
              </a:srgbClr>
            </a:solidFill>
            <a:ln w="31750" cmpd="sng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UY" dirty="0" smtClean="0"/>
                <a:t>Previsto 2017 – 1560 MW</a:t>
              </a:r>
              <a:endParaRPr lang="es-UY" dirty="0"/>
            </a:p>
          </p:txBody>
        </p:sp>
      </p:grpSp>
      <p:sp>
        <p:nvSpPr>
          <p:cNvPr id="10" name="9 CuadroTexto"/>
          <p:cNvSpPr txBox="1"/>
          <p:nvPr/>
        </p:nvSpPr>
        <p:spPr>
          <a:xfrm>
            <a:off x="22537" y="3861048"/>
            <a:ext cx="2321630" cy="2031325"/>
          </a:xfrm>
          <a:prstGeom prst="rect">
            <a:avLst/>
          </a:prstGeom>
          <a:solidFill>
            <a:srgbClr val="FFC000">
              <a:alpha val="77000"/>
            </a:srgbClr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UY" b="1" dirty="0" smtClean="0"/>
              <a:t>LA GENERACIÓN EOLICA REDUCE LA VARIABILIDAD DEL HIDRAULICO SUSTITUYENDO GENERACIÓN TERMICA</a:t>
            </a:r>
            <a:endParaRPr lang="es-UY" b="1" dirty="0"/>
          </a:p>
        </p:txBody>
      </p:sp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7" y="1268760"/>
            <a:ext cx="3846570" cy="2311152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394" y="1268760"/>
            <a:ext cx="3867001" cy="2318049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6140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0"/>
            <a:ext cx="7772400" cy="659160"/>
          </a:xfrm>
        </p:spPr>
        <p:txBody>
          <a:bodyPr/>
          <a:lstStyle/>
          <a:p>
            <a:r>
              <a:rPr lang="es-UY" dirty="0" smtClean="0"/>
              <a:t>Variabilidad de corto plazo en el SIN</a:t>
            </a:r>
            <a:endParaRPr lang="es-UY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67544" y="620688"/>
            <a:ext cx="8064896" cy="3384376"/>
          </a:xfrm>
        </p:spPr>
        <p:txBody>
          <a:bodyPr/>
          <a:lstStyle/>
          <a:p>
            <a:pPr marL="0" indent="0">
              <a:buNone/>
            </a:pPr>
            <a:r>
              <a:rPr lang="es-UY" sz="2000" b="1" dirty="0" smtClean="0"/>
              <a:t>PRINCIPALES FUENTES DE VARIABILIDAD CORTO PLAZO</a:t>
            </a:r>
          </a:p>
          <a:p>
            <a:r>
              <a:rPr lang="es-UY" sz="2400" dirty="0" smtClean="0"/>
              <a:t>Demanda eléctrica</a:t>
            </a:r>
          </a:p>
          <a:p>
            <a:r>
              <a:rPr lang="es-UY" sz="2400" dirty="0" smtClean="0"/>
              <a:t>Disponibilidad de unidades de generación</a:t>
            </a:r>
          </a:p>
          <a:p>
            <a:r>
              <a:rPr lang="es-UY" sz="2400" dirty="0" smtClean="0"/>
              <a:t>Precipitaciones/aportes hidráulicos</a:t>
            </a:r>
          </a:p>
          <a:p>
            <a:pPr lvl="1"/>
            <a:r>
              <a:rPr lang="es-UY" dirty="0" smtClean="0"/>
              <a:t>Ejemplo, 50 mm en cuenca de Palmar con escurrimientos medios introduce al SIN aprox. 80 </a:t>
            </a:r>
            <a:r>
              <a:rPr lang="es-UY" dirty="0" err="1" smtClean="0"/>
              <a:t>GWh</a:t>
            </a:r>
            <a:endParaRPr lang="es-UY" dirty="0" smtClean="0"/>
          </a:p>
          <a:p>
            <a:pPr marL="0" indent="0">
              <a:buNone/>
            </a:pPr>
            <a:r>
              <a:rPr lang="es-UY" sz="2400" b="1" dirty="0" smtClean="0"/>
              <a:t>Se suma la variabilidad del recurso eólico-solar</a:t>
            </a:r>
            <a:endParaRPr lang="es-UY" sz="2400" b="1" dirty="0"/>
          </a:p>
        </p:txBody>
      </p:sp>
      <p:pic>
        <p:nvPicPr>
          <p:cNvPr id="2050" name="Picture 2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352" y="3970089"/>
            <a:ext cx="5832648" cy="153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07504" y="3933056"/>
            <a:ext cx="2232248" cy="2062103"/>
          </a:xfrm>
          <a:prstGeom prst="rect">
            <a:avLst/>
          </a:prstGeom>
          <a:solidFill>
            <a:srgbClr val="FFC000">
              <a:alpha val="40000"/>
            </a:srgbClr>
          </a:solidFill>
          <a:ln w="22225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UY" sz="1600" b="1" dirty="0" smtClean="0"/>
              <a:t>LAS PREVISIONES REDUCEN FUERTEMENTE LA INCERTIDUMBRE APORTANDO INFORMACIÓN ADICIONAL A LA ESTADISTICA</a:t>
            </a:r>
            <a:endParaRPr lang="es-UY" sz="1600" b="1" dirty="0"/>
          </a:p>
        </p:txBody>
      </p:sp>
      <p:pic>
        <p:nvPicPr>
          <p:cNvPr id="2052" name="Picture 4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764704"/>
            <a:ext cx="8991451" cy="3024336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4386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/>
          <a:lstStyle/>
          <a:p>
            <a:r>
              <a:rPr lang="es-UY" dirty="0" smtClean="0"/>
              <a:t>Criterios utilizados para el diseño un sistema de pronósticos Operativo</a:t>
            </a:r>
            <a:endParaRPr lang="es-UY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251520" y="1340768"/>
            <a:ext cx="8206680" cy="4755232"/>
          </a:xfrm>
        </p:spPr>
        <p:txBody>
          <a:bodyPr/>
          <a:lstStyle/>
          <a:p>
            <a:r>
              <a:rPr lang="es-UY" b="1" dirty="0" smtClean="0"/>
              <a:t>EN AÑO 2010 SE DEFINIO UNA ESTRATEGIA DE INCORPORACIÓN DE PRONOSTICOS:</a:t>
            </a:r>
          </a:p>
          <a:p>
            <a:pPr lvl="1"/>
            <a:r>
              <a:rPr lang="es-UY" b="1" dirty="0" smtClean="0"/>
              <a:t>SISTEMA ROBUSTO CON ALTA DISPONIBILIDAD </a:t>
            </a:r>
          </a:p>
          <a:p>
            <a:pPr lvl="1"/>
            <a:r>
              <a:rPr lang="es-UY" b="1" dirty="0" smtClean="0"/>
              <a:t>INCORPORA VARIOS PRONOSTICOS DE DIFERENTES FUENTES</a:t>
            </a:r>
          </a:p>
          <a:p>
            <a:pPr lvl="1"/>
            <a:r>
              <a:rPr lang="es-UY" b="1" dirty="0" smtClean="0"/>
              <a:t>DESARROLLO DE CAPACIDADES PROPIAS</a:t>
            </a:r>
          </a:p>
          <a:p>
            <a:pPr lvl="1"/>
            <a:r>
              <a:rPr lang="es-UY" b="1" dirty="0" smtClean="0"/>
              <a:t>APROVECHAR SINERGIAS CON FACULTAD DE INGENIERIA</a:t>
            </a:r>
          </a:p>
          <a:p>
            <a:pPr lvl="1"/>
            <a:r>
              <a:rPr lang="es-UY" b="1" dirty="0" smtClean="0"/>
              <a:t>PREVISIONES ADPTADAS A LAS NECESIDADES DE LA PROGRAMACIÓN Y OPERACIÓN</a:t>
            </a:r>
            <a:endParaRPr lang="es-UY" b="1" dirty="0"/>
          </a:p>
        </p:txBody>
      </p:sp>
    </p:spTree>
    <p:extLst>
      <p:ext uri="{BB962C8B-B14F-4D97-AF65-F5344CB8AC3E}">
        <p14:creationId xmlns:p14="http://schemas.microsoft.com/office/powerpoint/2010/main" val="2812231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2400" cy="515144"/>
          </a:xfrm>
        </p:spPr>
        <p:txBody>
          <a:bodyPr/>
          <a:lstStyle/>
          <a:p>
            <a:r>
              <a:rPr lang="es-UY" dirty="0" smtClean="0"/>
              <a:t>Tipos de previsiones disponibles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052736"/>
            <a:ext cx="8352928" cy="5043264"/>
          </a:xfrm>
        </p:spPr>
        <p:txBody>
          <a:bodyPr/>
          <a:lstStyle/>
          <a:p>
            <a:pPr lvl="1" algn="just">
              <a:spcAft>
                <a:spcPts val="1200"/>
              </a:spcAft>
              <a:buFont typeface="Courier New"/>
              <a:buChar char="o"/>
            </a:pPr>
            <a:r>
              <a:rPr lang="es-UY" u="sng" dirty="0">
                <a:latin typeface="Times New Roman"/>
                <a:ea typeface="Times New Roman"/>
              </a:rPr>
              <a:t>Potencia</a:t>
            </a:r>
            <a:r>
              <a:rPr lang="es-UY" dirty="0">
                <a:latin typeface="Times New Roman"/>
                <a:ea typeface="Times New Roman"/>
              </a:rPr>
              <a:t>, </a:t>
            </a:r>
            <a:r>
              <a:rPr lang="es-UY" dirty="0" smtClean="0">
                <a:latin typeface="Times New Roman"/>
                <a:ea typeface="Times New Roman"/>
              </a:rPr>
              <a:t>horizontes temporales de:</a:t>
            </a:r>
          </a:p>
          <a:p>
            <a:pPr lvl="2" algn="just">
              <a:spcAft>
                <a:spcPts val="1200"/>
              </a:spcAft>
              <a:buFont typeface="Courier New"/>
              <a:buChar char="o"/>
            </a:pPr>
            <a:r>
              <a:rPr lang="es-UY" dirty="0" smtClean="0">
                <a:latin typeface="Times New Roman"/>
                <a:ea typeface="Times New Roman"/>
              </a:rPr>
              <a:t>6 </a:t>
            </a:r>
            <a:r>
              <a:rPr lang="es-UY" dirty="0" err="1" smtClean="0">
                <a:latin typeface="Times New Roman"/>
                <a:ea typeface="Times New Roman"/>
              </a:rPr>
              <a:t>hs</a:t>
            </a:r>
            <a:r>
              <a:rPr lang="es-UY" dirty="0" smtClean="0">
                <a:latin typeface="Times New Roman"/>
                <a:ea typeface="Times New Roman"/>
              </a:rPr>
              <a:t>, actualización horaria e incorporación de información de potencia real. Aplicación en Operación </a:t>
            </a:r>
          </a:p>
          <a:p>
            <a:pPr lvl="2" algn="just">
              <a:spcAft>
                <a:spcPts val="1200"/>
              </a:spcAft>
              <a:buFont typeface="Courier New"/>
              <a:buChar char="o"/>
            </a:pPr>
            <a:r>
              <a:rPr lang="es-UY" dirty="0" smtClean="0">
                <a:latin typeface="Times New Roman"/>
                <a:ea typeface="Times New Roman"/>
              </a:rPr>
              <a:t>72 </a:t>
            </a:r>
            <a:r>
              <a:rPr lang="es-UY" dirty="0" err="1" smtClean="0">
                <a:latin typeface="Times New Roman"/>
                <a:ea typeface="Times New Roman"/>
              </a:rPr>
              <a:t>hs</a:t>
            </a:r>
            <a:r>
              <a:rPr lang="es-UY" dirty="0" smtClean="0">
                <a:latin typeface="Times New Roman"/>
                <a:ea typeface="Times New Roman"/>
              </a:rPr>
              <a:t>, actualización c/6 </a:t>
            </a:r>
            <a:r>
              <a:rPr lang="es-UY" dirty="0" err="1" smtClean="0">
                <a:latin typeface="Times New Roman"/>
                <a:ea typeface="Times New Roman"/>
              </a:rPr>
              <a:t>hs</a:t>
            </a:r>
            <a:r>
              <a:rPr lang="es-UY" dirty="0" smtClean="0">
                <a:latin typeface="Times New Roman"/>
                <a:ea typeface="Times New Roman"/>
              </a:rPr>
              <a:t>. Aplicación Programación Diaria</a:t>
            </a:r>
          </a:p>
          <a:p>
            <a:pPr lvl="2" algn="just">
              <a:spcAft>
                <a:spcPts val="1200"/>
              </a:spcAft>
              <a:buFont typeface="Courier New"/>
              <a:buChar char="o"/>
            </a:pPr>
            <a:r>
              <a:rPr lang="es-UY" dirty="0" smtClean="0">
                <a:latin typeface="Times New Roman"/>
                <a:ea typeface="Times New Roman"/>
              </a:rPr>
              <a:t>240 </a:t>
            </a:r>
            <a:r>
              <a:rPr lang="es-UY" dirty="0" err="1" smtClean="0">
                <a:latin typeface="Times New Roman"/>
                <a:ea typeface="Times New Roman"/>
              </a:rPr>
              <a:t>hs</a:t>
            </a:r>
            <a:r>
              <a:rPr lang="es-UY" dirty="0" smtClean="0">
                <a:latin typeface="Times New Roman"/>
                <a:ea typeface="Times New Roman"/>
              </a:rPr>
              <a:t>, actualización diaria. Aplicación en la Programación Semanal</a:t>
            </a:r>
          </a:p>
          <a:p>
            <a:pPr lvl="1" algn="just">
              <a:spcAft>
                <a:spcPts val="1200"/>
              </a:spcAft>
              <a:buFont typeface="Courier New"/>
              <a:buChar char="o"/>
            </a:pPr>
            <a:r>
              <a:rPr lang="es-UY" u="sng" dirty="0" smtClean="0">
                <a:latin typeface="Times New Roman"/>
                <a:ea typeface="Times New Roman"/>
              </a:rPr>
              <a:t>Energía</a:t>
            </a:r>
            <a:r>
              <a:rPr lang="es-UY" dirty="0">
                <a:latin typeface="Times New Roman"/>
                <a:ea typeface="Times New Roman"/>
              </a:rPr>
              <a:t>, horizonte </a:t>
            </a:r>
            <a:r>
              <a:rPr lang="es-UY" dirty="0" smtClean="0">
                <a:latin typeface="Times New Roman"/>
                <a:ea typeface="Times New Roman"/>
              </a:rPr>
              <a:t>semanal (hasta dos semanas) con actualización diaria</a:t>
            </a:r>
          </a:p>
          <a:p>
            <a:pPr lvl="1" algn="just">
              <a:spcAft>
                <a:spcPts val="1200"/>
              </a:spcAft>
              <a:buFont typeface="Courier New"/>
              <a:buChar char="o"/>
            </a:pPr>
            <a:r>
              <a:rPr lang="es-UY" dirty="0" smtClean="0">
                <a:latin typeface="Times New Roman"/>
                <a:ea typeface="Times New Roman"/>
              </a:rPr>
              <a:t>Todos los pronósticos cuentan con banda de confianza de 80 %, 10 y 90 % de excedencia </a:t>
            </a:r>
            <a:endParaRPr lang="es-UY" dirty="0">
              <a:latin typeface="Times New Roman"/>
              <a:ea typeface="Times New Roman"/>
            </a:endParaRPr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050440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864096"/>
          </a:xfrm>
        </p:spPr>
        <p:txBody>
          <a:bodyPr/>
          <a:lstStyle/>
          <a:p>
            <a:r>
              <a:rPr lang="es-UY" sz="2800" dirty="0" smtClean="0"/>
              <a:t>Procesos donde se aplican las previsiones de generación</a:t>
            </a:r>
            <a:endParaRPr lang="es-UY" sz="28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323528" y="1412776"/>
            <a:ext cx="8136904" cy="4683224"/>
          </a:xfrm>
        </p:spPr>
        <p:txBody>
          <a:bodyPr/>
          <a:lstStyle/>
          <a:p>
            <a:pPr lvl="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UY" sz="2400" b="1" u="sng" dirty="0">
                <a:latin typeface="Times New Roman"/>
                <a:ea typeface="Times New Roman"/>
                <a:cs typeface="Calibri"/>
              </a:rPr>
              <a:t>Programación Semanal</a:t>
            </a:r>
            <a:r>
              <a:rPr lang="es-UY" sz="2400" b="1" dirty="0">
                <a:latin typeface="Times New Roman"/>
                <a:ea typeface="Times New Roman"/>
                <a:cs typeface="Calibri"/>
              </a:rPr>
              <a:t>, </a:t>
            </a:r>
            <a:r>
              <a:rPr lang="es-UY" sz="2400" dirty="0">
                <a:latin typeface="Times New Roman"/>
                <a:ea typeface="Times New Roman"/>
                <a:cs typeface="Calibri"/>
              </a:rPr>
              <a:t>definición de la política de Operación de las diferentes fuentes de generación y de Intercambios con países vecinos</a:t>
            </a:r>
            <a:endParaRPr lang="es-UY" sz="2400" dirty="0">
              <a:latin typeface="Calibri"/>
              <a:ea typeface="Times New Roman"/>
              <a:cs typeface="Calibri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UY" sz="2400" b="1" u="sng" dirty="0">
                <a:latin typeface="Times New Roman"/>
                <a:ea typeface="Times New Roman"/>
                <a:cs typeface="Calibri"/>
              </a:rPr>
              <a:t>Programación diaria</a:t>
            </a:r>
            <a:r>
              <a:rPr lang="es-UY" sz="2400" b="1" dirty="0">
                <a:latin typeface="Times New Roman"/>
                <a:ea typeface="Times New Roman"/>
                <a:cs typeface="Calibri"/>
              </a:rPr>
              <a:t>, </a:t>
            </a:r>
            <a:r>
              <a:rPr lang="es-UY" sz="2400" dirty="0">
                <a:latin typeface="Times New Roman"/>
                <a:ea typeface="Times New Roman"/>
                <a:cs typeface="Calibri"/>
              </a:rPr>
              <a:t>programa de potencias horarias para el suministro de la Demanda Eléctrica de acuerdo a la política de Operación vigente</a:t>
            </a:r>
            <a:endParaRPr lang="es-UY" sz="2400" dirty="0">
              <a:latin typeface="Calibri"/>
              <a:ea typeface="Times New Roman"/>
              <a:cs typeface="Calibri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UY" sz="2400" b="1" u="sng" dirty="0">
                <a:latin typeface="Times New Roman"/>
                <a:ea typeface="Times New Roman"/>
                <a:cs typeface="Calibri"/>
              </a:rPr>
              <a:t>Determinación de </a:t>
            </a:r>
            <a:r>
              <a:rPr lang="es-UY" sz="2400" b="1" u="sng" dirty="0" smtClean="0">
                <a:latin typeface="Times New Roman"/>
                <a:ea typeface="Times New Roman"/>
                <a:cs typeface="Calibri"/>
              </a:rPr>
              <a:t>energía </a:t>
            </a:r>
            <a:r>
              <a:rPr lang="es-UY" sz="2400" b="1" u="sng" dirty="0" err="1" smtClean="0">
                <a:latin typeface="Times New Roman"/>
                <a:ea typeface="Times New Roman"/>
                <a:cs typeface="Calibri"/>
              </a:rPr>
              <a:t>ofertable</a:t>
            </a:r>
            <a:r>
              <a:rPr lang="es-UY" sz="2400" b="1" dirty="0" smtClean="0">
                <a:latin typeface="Times New Roman"/>
                <a:ea typeface="Times New Roman"/>
                <a:cs typeface="Calibri"/>
              </a:rPr>
              <a:t>, </a:t>
            </a:r>
            <a:r>
              <a:rPr lang="es-UY" sz="2400" dirty="0">
                <a:latin typeface="Times New Roman"/>
                <a:ea typeface="Times New Roman"/>
                <a:cs typeface="Calibri"/>
              </a:rPr>
              <a:t>determinación de perfiles de potencia </a:t>
            </a:r>
            <a:r>
              <a:rPr lang="es-UY" sz="2400" dirty="0" err="1" smtClean="0">
                <a:latin typeface="Times New Roman"/>
                <a:ea typeface="Times New Roman"/>
                <a:cs typeface="Calibri"/>
              </a:rPr>
              <a:t>ofertable</a:t>
            </a:r>
            <a:r>
              <a:rPr lang="es-UY" sz="2400" dirty="0" smtClean="0">
                <a:latin typeface="Times New Roman"/>
                <a:ea typeface="Times New Roman"/>
                <a:cs typeface="Calibri"/>
              </a:rPr>
              <a:t> </a:t>
            </a:r>
            <a:r>
              <a:rPr lang="es-UY" sz="2400" dirty="0">
                <a:latin typeface="Times New Roman"/>
                <a:ea typeface="Times New Roman"/>
                <a:cs typeface="Calibri"/>
              </a:rPr>
              <a:t>y bloques de </a:t>
            </a:r>
            <a:r>
              <a:rPr lang="es-UY" sz="2400" dirty="0" smtClean="0">
                <a:latin typeface="Times New Roman"/>
                <a:ea typeface="Times New Roman"/>
                <a:cs typeface="Calibri"/>
              </a:rPr>
              <a:t>energía. Nuevos productos comerciales</a:t>
            </a:r>
            <a:endParaRPr lang="es-UY" sz="2400" dirty="0">
              <a:latin typeface="Calibri"/>
              <a:ea typeface="Times New Roman"/>
              <a:cs typeface="Calibri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UY" sz="2400" b="1" u="sng" dirty="0">
                <a:latin typeface="Times New Roman"/>
                <a:ea typeface="Times New Roman"/>
                <a:cs typeface="Calibri"/>
              </a:rPr>
              <a:t>Autorización de mantenimientos </a:t>
            </a:r>
            <a:r>
              <a:rPr lang="es-UY" sz="2400" dirty="0">
                <a:latin typeface="Times New Roman"/>
                <a:ea typeface="Times New Roman"/>
                <a:cs typeface="Calibri"/>
              </a:rPr>
              <a:t>de unidades de generación y redes de transmisión </a:t>
            </a:r>
            <a:endParaRPr lang="es-UY" sz="2400" dirty="0">
              <a:latin typeface="Calibri"/>
              <a:ea typeface="Times New Roman"/>
              <a:cs typeface="Calibri"/>
            </a:endParaRPr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596322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6695" y="116632"/>
            <a:ext cx="5532128" cy="936104"/>
          </a:xfrm>
        </p:spPr>
        <p:txBody>
          <a:bodyPr/>
          <a:lstStyle/>
          <a:p>
            <a:r>
              <a:rPr lang="es-UY" sz="2800" dirty="0" smtClean="0"/>
              <a:t>Programación de la Operación de Energía</a:t>
            </a:r>
            <a:endParaRPr lang="es-UY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276872"/>
            <a:ext cx="7992888" cy="4248472"/>
          </a:xfrm>
        </p:spPr>
        <p:txBody>
          <a:bodyPr/>
          <a:lstStyle/>
          <a:p>
            <a:r>
              <a:rPr lang="es-UY" sz="2000" dirty="0" smtClean="0"/>
              <a:t>Programación Estacional;</a:t>
            </a:r>
          </a:p>
          <a:p>
            <a:pPr lvl="1"/>
            <a:r>
              <a:rPr lang="es-UY" sz="1800" dirty="0" smtClean="0"/>
              <a:t>Horizonte 3 años</a:t>
            </a:r>
          </a:p>
          <a:p>
            <a:pPr lvl="1"/>
            <a:r>
              <a:rPr lang="es-UY" sz="1800" dirty="0" smtClean="0"/>
              <a:t>Actualización semestral</a:t>
            </a:r>
          </a:p>
          <a:p>
            <a:pPr lvl="1"/>
            <a:r>
              <a:rPr lang="es-UY" sz="1800" dirty="0" smtClean="0"/>
              <a:t>Valoriza el recurso hidráulico de la </a:t>
            </a:r>
          </a:p>
          <a:p>
            <a:pPr marL="457200" lvl="1" indent="0">
              <a:buNone/>
            </a:pPr>
            <a:r>
              <a:rPr lang="es-UY" sz="1800" dirty="0" smtClean="0"/>
              <a:t>    central Terra (entre otros resultados)</a:t>
            </a:r>
          </a:p>
          <a:p>
            <a:r>
              <a:rPr lang="es-UY" sz="2000" dirty="0" smtClean="0"/>
              <a:t>Programación semanal</a:t>
            </a:r>
          </a:p>
          <a:p>
            <a:pPr lvl="1"/>
            <a:r>
              <a:rPr lang="es-UY" sz="1800" dirty="0" smtClean="0"/>
              <a:t>Valorización en mediano plazo (9 meses) de Terra, Palmar y Salto Grande</a:t>
            </a:r>
          </a:p>
          <a:p>
            <a:pPr lvl="1"/>
            <a:r>
              <a:rPr lang="es-UY" sz="1800" dirty="0" smtClean="0"/>
              <a:t>Valorización en el corto plazo (7 días) de Terra Palmar y Salto Grande</a:t>
            </a:r>
          </a:p>
          <a:p>
            <a:r>
              <a:rPr lang="es-UY" sz="2200" dirty="0" smtClean="0"/>
              <a:t>La aplicabilidad de las previsiones es en la </a:t>
            </a:r>
            <a:r>
              <a:rPr lang="es-UY" sz="2200" dirty="0" err="1" smtClean="0"/>
              <a:t>Prg</a:t>
            </a:r>
            <a:r>
              <a:rPr lang="es-UY" sz="2200" dirty="0" smtClean="0"/>
              <a:t>. Semanal </a:t>
            </a:r>
          </a:p>
          <a:p>
            <a:pPr lvl="1"/>
            <a:endParaRPr lang="es-UY" dirty="0"/>
          </a:p>
        </p:txBody>
      </p:sp>
      <p:grpSp>
        <p:nvGrpSpPr>
          <p:cNvPr id="5" name="4 Grupo"/>
          <p:cNvGrpSpPr/>
          <p:nvPr/>
        </p:nvGrpSpPr>
        <p:grpSpPr>
          <a:xfrm>
            <a:off x="179512" y="1665097"/>
            <a:ext cx="8856984" cy="659937"/>
            <a:chOff x="179512" y="1665097"/>
            <a:chExt cx="8856984" cy="659937"/>
          </a:xfrm>
        </p:grpSpPr>
        <p:pic>
          <p:nvPicPr>
            <p:cNvPr id="6148" name="Picture 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512" y="1665097"/>
              <a:ext cx="8856984" cy="324329"/>
            </a:xfrm>
            <a:prstGeom prst="rect">
              <a:avLst/>
            </a:prstGeom>
            <a:noFill/>
            <a:ln w="22225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3 CuadroTexto"/>
            <p:cNvSpPr txBox="1"/>
            <p:nvPr/>
          </p:nvSpPr>
          <p:spPr>
            <a:xfrm>
              <a:off x="3679329" y="2017257"/>
              <a:ext cx="9361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Y" sz="1400" b="1" dirty="0" smtClean="0"/>
                <a:t>meses</a:t>
              </a:r>
              <a:endParaRPr lang="es-UY" sz="1400" b="1" dirty="0"/>
            </a:p>
          </p:txBody>
        </p:sp>
      </p:grpSp>
      <p:sp>
        <p:nvSpPr>
          <p:cNvPr id="6" name="5 Flecha izquierda y derecha"/>
          <p:cNvSpPr/>
          <p:nvPr/>
        </p:nvSpPr>
        <p:spPr bwMode="auto">
          <a:xfrm>
            <a:off x="200025" y="1412775"/>
            <a:ext cx="8764463" cy="177899"/>
          </a:xfrm>
          <a:prstGeom prst="leftRightArrow">
            <a:avLst/>
          </a:prstGeom>
          <a:solidFill>
            <a:srgbClr val="00B0F0"/>
          </a:solidFill>
          <a:ln w="38100" cap="flat" cmpd="dbl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UY" sz="12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7" name="6 Flecha izquierda y derecha"/>
          <p:cNvSpPr/>
          <p:nvPr/>
        </p:nvSpPr>
        <p:spPr bwMode="auto">
          <a:xfrm>
            <a:off x="200025" y="1196752"/>
            <a:ext cx="2139727" cy="216023"/>
          </a:xfrm>
          <a:prstGeom prst="leftRightArrow">
            <a:avLst/>
          </a:prstGeom>
          <a:solidFill>
            <a:srgbClr val="FFFF00"/>
          </a:solidFill>
          <a:ln w="38100" cap="flat" cmpd="dbl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UY" sz="12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4257" y="2325034"/>
            <a:ext cx="3888879" cy="1776883"/>
          </a:xfrm>
          <a:prstGeom prst="rect">
            <a:avLst/>
          </a:prstGeom>
          <a:noFill/>
          <a:ln w="41275" cmpd="sng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0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Presentación en blanco">
  <a:themeElements>
    <a:clrScheme name="Presentación en blanc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ción en blanc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dbl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dbl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ción en blanc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ción en blanc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13724</TotalTime>
  <Words>963</Words>
  <Application>Microsoft Office PowerPoint</Application>
  <PresentationFormat>Presentación en pantalla (4:3)</PresentationFormat>
  <Paragraphs>110</Paragraphs>
  <Slides>17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Presentación en blanco</vt:lpstr>
      <vt:lpstr>Utilización de pronósticos de generación eólica y solar en la programación de corto plazo Ing. M. Ribeiro, UTE </vt:lpstr>
      <vt:lpstr>INDICE</vt:lpstr>
      <vt:lpstr>Generalidades del sistema Interconectado Nacional </vt:lpstr>
      <vt:lpstr>SUMINISTRO DE LA DEMANDA </vt:lpstr>
      <vt:lpstr>Variabilidad de corto plazo en el SIN</vt:lpstr>
      <vt:lpstr>Criterios utilizados para el diseño un sistema de pronósticos Operativo</vt:lpstr>
      <vt:lpstr>Tipos de previsiones disponibles</vt:lpstr>
      <vt:lpstr>Procesos donde se aplican las previsiones de generación</vt:lpstr>
      <vt:lpstr>Programación de la Operación de Energía</vt:lpstr>
      <vt:lpstr>Programación semanal</vt:lpstr>
      <vt:lpstr>Previsiones de generación utilizadas en la Programación semanal</vt:lpstr>
      <vt:lpstr>Utilización de bandas de confianza</vt:lpstr>
      <vt:lpstr>Autorizaciones de mantenimientos de unidades de generación</vt:lpstr>
      <vt:lpstr>Autorización de mantenimientos en la red</vt:lpstr>
      <vt:lpstr>Conclusiones</vt:lpstr>
      <vt:lpstr>Posibles próximos trabajos</vt:lpstr>
      <vt:lpstr>Muchas gracias.</vt:lpstr>
    </vt:vector>
  </TitlesOfParts>
  <Company>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Utilización de pronósticos de generación eólica y solar en la programación de corto plazo Ing. M. Ribeiro, UTE</dc:title>
  <dc:creator>Marcos</dc:creator>
  <cp:lastModifiedBy>Audio Radisson 2</cp:lastModifiedBy>
  <cp:revision>48</cp:revision>
  <dcterms:created xsi:type="dcterms:W3CDTF">2016-07-26T22:16:27Z</dcterms:created>
  <dcterms:modified xsi:type="dcterms:W3CDTF">2016-08-05T15:41:07Z</dcterms:modified>
</cp:coreProperties>
</file>