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14" r:id="rId3"/>
    <p:sldId id="302" r:id="rId4"/>
    <p:sldId id="315" r:id="rId5"/>
    <p:sldId id="305" r:id="rId6"/>
    <p:sldId id="306" r:id="rId7"/>
    <p:sldId id="299" r:id="rId8"/>
    <p:sldId id="297" r:id="rId9"/>
    <p:sldId id="296" r:id="rId10"/>
    <p:sldId id="310" r:id="rId11"/>
    <p:sldId id="295" r:id="rId12"/>
    <p:sldId id="308" r:id="rId13"/>
    <p:sldId id="311" r:id="rId14"/>
    <p:sldId id="312" r:id="rId15"/>
    <p:sldId id="313" r:id="rId16"/>
    <p:sldId id="273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UY"/>
  <c:chart>
    <c:plotArea>
      <c:layout/>
      <c:scatterChart>
        <c:scatterStyle val="smoothMarker"/>
        <c:ser>
          <c:idx val="0"/>
          <c:order val="0"/>
          <c:spPr>
            <a:ln w="41275"/>
          </c:spPr>
          <c:marker>
            <c:symbol val="none"/>
          </c:marker>
          <c:yVal>
            <c:numRef>
              <c:f>Hoja1!$B$3:$B$202</c:f>
              <c:numCache>
                <c:formatCode>General</c:formatCode>
                <c:ptCount val="2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0.95500000000000007</c:v>
                </c:pt>
                <c:pt idx="13">
                  <c:v>2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4.1649999999999991</c:v>
                </c:pt>
                <c:pt idx="19">
                  <c:v>6</c:v>
                </c:pt>
                <c:pt idx="20">
                  <c:v>7</c:v>
                </c:pt>
                <c:pt idx="21">
                  <c:v>7</c:v>
                </c:pt>
                <c:pt idx="22">
                  <c:v>7.3049999999999988</c:v>
                </c:pt>
                <c:pt idx="23">
                  <c:v>8</c:v>
                </c:pt>
                <c:pt idx="24">
                  <c:v>8.3750000000000018</c:v>
                </c:pt>
                <c:pt idx="25">
                  <c:v>9</c:v>
                </c:pt>
                <c:pt idx="26">
                  <c:v>9</c:v>
                </c:pt>
                <c:pt idx="27">
                  <c:v>9</c:v>
                </c:pt>
                <c:pt idx="28">
                  <c:v>10</c:v>
                </c:pt>
                <c:pt idx="29">
                  <c:v>11</c:v>
                </c:pt>
                <c:pt idx="30">
                  <c:v>11</c:v>
                </c:pt>
                <c:pt idx="31">
                  <c:v>11.12</c:v>
                </c:pt>
                <c:pt idx="32">
                  <c:v>12</c:v>
                </c:pt>
                <c:pt idx="33">
                  <c:v>13</c:v>
                </c:pt>
                <c:pt idx="34">
                  <c:v>13.725</c:v>
                </c:pt>
                <c:pt idx="35">
                  <c:v>14</c:v>
                </c:pt>
                <c:pt idx="36">
                  <c:v>15</c:v>
                </c:pt>
                <c:pt idx="37">
                  <c:v>15.33</c:v>
                </c:pt>
                <c:pt idx="38">
                  <c:v>16</c:v>
                </c:pt>
                <c:pt idx="39">
                  <c:v>17</c:v>
                </c:pt>
                <c:pt idx="40">
                  <c:v>18</c:v>
                </c:pt>
                <c:pt idx="41">
                  <c:v>18</c:v>
                </c:pt>
                <c:pt idx="42">
                  <c:v>19</c:v>
                </c:pt>
                <c:pt idx="43">
                  <c:v>19.54</c:v>
                </c:pt>
                <c:pt idx="44">
                  <c:v>20</c:v>
                </c:pt>
                <c:pt idx="45">
                  <c:v>20</c:v>
                </c:pt>
                <c:pt idx="46">
                  <c:v>20.145</c:v>
                </c:pt>
                <c:pt idx="47">
                  <c:v>21.68</c:v>
                </c:pt>
                <c:pt idx="48">
                  <c:v>22</c:v>
                </c:pt>
                <c:pt idx="49">
                  <c:v>22</c:v>
                </c:pt>
                <c:pt idx="50">
                  <c:v>22</c:v>
                </c:pt>
                <c:pt idx="51">
                  <c:v>23</c:v>
                </c:pt>
                <c:pt idx="52">
                  <c:v>23</c:v>
                </c:pt>
                <c:pt idx="53">
                  <c:v>24</c:v>
                </c:pt>
                <c:pt idx="54">
                  <c:v>24.424999999999997</c:v>
                </c:pt>
                <c:pt idx="55">
                  <c:v>25</c:v>
                </c:pt>
                <c:pt idx="56">
                  <c:v>26</c:v>
                </c:pt>
                <c:pt idx="57">
                  <c:v>27</c:v>
                </c:pt>
                <c:pt idx="58">
                  <c:v>27</c:v>
                </c:pt>
                <c:pt idx="59">
                  <c:v>27</c:v>
                </c:pt>
                <c:pt idx="60">
                  <c:v>28.635000000000005</c:v>
                </c:pt>
                <c:pt idx="61">
                  <c:v>30</c:v>
                </c:pt>
                <c:pt idx="62">
                  <c:v>30.704999999999995</c:v>
                </c:pt>
                <c:pt idx="63">
                  <c:v>31</c:v>
                </c:pt>
                <c:pt idx="64">
                  <c:v>32</c:v>
                </c:pt>
                <c:pt idx="65">
                  <c:v>33.309999999999995</c:v>
                </c:pt>
                <c:pt idx="66">
                  <c:v>35</c:v>
                </c:pt>
                <c:pt idx="67">
                  <c:v>36</c:v>
                </c:pt>
                <c:pt idx="68">
                  <c:v>36</c:v>
                </c:pt>
                <c:pt idx="69">
                  <c:v>36.449999999999996</c:v>
                </c:pt>
                <c:pt idx="70">
                  <c:v>37</c:v>
                </c:pt>
                <c:pt idx="71">
                  <c:v>38</c:v>
                </c:pt>
                <c:pt idx="72">
                  <c:v>38</c:v>
                </c:pt>
                <c:pt idx="73">
                  <c:v>38.590000000000003</c:v>
                </c:pt>
                <c:pt idx="74">
                  <c:v>40</c:v>
                </c:pt>
                <c:pt idx="75">
                  <c:v>41</c:v>
                </c:pt>
                <c:pt idx="76">
                  <c:v>41</c:v>
                </c:pt>
                <c:pt idx="77">
                  <c:v>43</c:v>
                </c:pt>
                <c:pt idx="78">
                  <c:v>44</c:v>
                </c:pt>
                <c:pt idx="79">
                  <c:v>45</c:v>
                </c:pt>
                <c:pt idx="80">
                  <c:v>47.335000000000001</c:v>
                </c:pt>
                <c:pt idx="81">
                  <c:v>48.87</c:v>
                </c:pt>
                <c:pt idx="82">
                  <c:v>50</c:v>
                </c:pt>
                <c:pt idx="83">
                  <c:v>51</c:v>
                </c:pt>
                <c:pt idx="84">
                  <c:v>52</c:v>
                </c:pt>
                <c:pt idx="85">
                  <c:v>54</c:v>
                </c:pt>
                <c:pt idx="86">
                  <c:v>54.545000000000002</c:v>
                </c:pt>
                <c:pt idx="87">
                  <c:v>55.08</c:v>
                </c:pt>
                <c:pt idx="88">
                  <c:v>56.615000000000002</c:v>
                </c:pt>
                <c:pt idx="89">
                  <c:v>58.15</c:v>
                </c:pt>
                <c:pt idx="90">
                  <c:v>59</c:v>
                </c:pt>
                <c:pt idx="91">
                  <c:v>61</c:v>
                </c:pt>
                <c:pt idx="92">
                  <c:v>62</c:v>
                </c:pt>
                <c:pt idx="93">
                  <c:v>63</c:v>
                </c:pt>
                <c:pt idx="94">
                  <c:v>64</c:v>
                </c:pt>
                <c:pt idx="95">
                  <c:v>65</c:v>
                </c:pt>
                <c:pt idx="96">
                  <c:v>66</c:v>
                </c:pt>
                <c:pt idx="97">
                  <c:v>66</c:v>
                </c:pt>
                <c:pt idx="98">
                  <c:v>66.965000000000003</c:v>
                </c:pt>
                <c:pt idx="99">
                  <c:v>69</c:v>
                </c:pt>
                <c:pt idx="100">
                  <c:v>70</c:v>
                </c:pt>
                <c:pt idx="101">
                  <c:v>70.569999999999993</c:v>
                </c:pt>
                <c:pt idx="102">
                  <c:v>72.10499999999999</c:v>
                </c:pt>
                <c:pt idx="103">
                  <c:v>73</c:v>
                </c:pt>
                <c:pt idx="104">
                  <c:v>74.174999999999983</c:v>
                </c:pt>
                <c:pt idx="105">
                  <c:v>76</c:v>
                </c:pt>
                <c:pt idx="106">
                  <c:v>77.489999999999995</c:v>
                </c:pt>
                <c:pt idx="107">
                  <c:v>80</c:v>
                </c:pt>
                <c:pt idx="108">
                  <c:v>80</c:v>
                </c:pt>
                <c:pt idx="109">
                  <c:v>81.849999999999994</c:v>
                </c:pt>
                <c:pt idx="110">
                  <c:v>84.384999999999991</c:v>
                </c:pt>
                <c:pt idx="111">
                  <c:v>86.92</c:v>
                </c:pt>
                <c:pt idx="112">
                  <c:v>88</c:v>
                </c:pt>
                <c:pt idx="113">
                  <c:v>90</c:v>
                </c:pt>
                <c:pt idx="114">
                  <c:v>90</c:v>
                </c:pt>
                <c:pt idx="115">
                  <c:v>91.11999999999999</c:v>
                </c:pt>
                <c:pt idx="116">
                  <c:v>94</c:v>
                </c:pt>
                <c:pt idx="117">
                  <c:v>98.13</c:v>
                </c:pt>
                <c:pt idx="118">
                  <c:v>100</c:v>
                </c:pt>
                <c:pt idx="119">
                  <c:v>102.2</c:v>
                </c:pt>
                <c:pt idx="120">
                  <c:v>104</c:v>
                </c:pt>
                <c:pt idx="121">
                  <c:v>106</c:v>
                </c:pt>
                <c:pt idx="122">
                  <c:v>108.80500000000001</c:v>
                </c:pt>
                <c:pt idx="123">
                  <c:v>112</c:v>
                </c:pt>
                <c:pt idx="124">
                  <c:v>115.75</c:v>
                </c:pt>
                <c:pt idx="125">
                  <c:v>120</c:v>
                </c:pt>
                <c:pt idx="126">
                  <c:v>122.94500000000001</c:v>
                </c:pt>
                <c:pt idx="127">
                  <c:v>125</c:v>
                </c:pt>
                <c:pt idx="128">
                  <c:v>128</c:v>
                </c:pt>
                <c:pt idx="129">
                  <c:v>130.75</c:v>
                </c:pt>
                <c:pt idx="130">
                  <c:v>135</c:v>
                </c:pt>
                <c:pt idx="131">
                  <c:v>136.62</c:v>
                </c:pt>
                <c:pt idx="132">
                  <c:v>138.155</c:v>
                </c:pt>
                <c:pt idx="133">
                  <c:v>140.69</c:v>
                </c:pt>
                <c:pt idx="134">
                  <c:v>144</c:v>
                </c:pt>
                <c:pt idx="135">
                  <c:v>146.76</c:v>
                </c:pt>
                <c:pt idx="136">
                  <c:v>149.29499999999999</c:v>
                </c:pt>
                <c:pt idx="137">
                  <c:v>154.66</c:v>
                </c:pt>
                <c:pt idx="138">
                  <c:v>158</c:v>
                </c:pt>
                <c:pt idx="139">
                  <c:v>163.69999999999999</c:v>
                </c:pt>
                <c:pt idx="140">
                  <c:v>165</c:v>
                </c:pt>
                <c:pt idx="141">
                  <c:v>168.97</c:v>
                </c:pt>
                <c:pt idx="142">
                  <c:v>171.505</c:v>
                </c:pt>
                <c:pt idx="143">
                  <c:v>180.08</c:v>
                </c:pt>
                <c:pt idx="144">
                  <c:v>185</c:v>
                </c:pt>
                <c:pt idx="145">
                  <c:v>189</c:v>
                </c:pt>
                <c:pt idx="146">
                  <c:v>193.29</c:v>
                </c:pt>
                <c:pt idx="147">
                  <c:v>201.08</c:v>
                </c:pt>
                <c:pt idx="148">
                  <c:v>209.57499999999999</c:v>
                </c:pt>
                <c:pt idx="149">
                  <c:v>217.75</c:v>
                </c:pt>
                <c:pt idx="150">
                  <c:v>231.35500000000002</c:v>
                </c:pt>
                <c:pt idx="151">
                  <c:v>233</c:v>
                </c:pt>
                <c:pt idx="152">
                  <c:v>236.565</c:v>
                </c:pt>
                <c:pt idx="153">
                  <c:v>239.78</c:v>
                </c:pt>
                <c:pt idx="154">
                  <c:v>242.92500000000001</c:v>
                </c:pt>
                <c:pt idx="155">
                  <c:v>247.92000000000002</c:v>
                </c:pt>
                <c:pt idx="156">
                  <c:v>254.99</c:v>
                </c:pt>
                <c:pt idx="157">
                  <c:v>266.52999999999992</c:v>
                </c:pt>
                <c:pt idx="158">
                  <c:v>272</c:v>
                </c:pt>
                <c:pt idx="159">
                  <c:v>287.8</c:v>
                </c:pt>
                <c:pt idx="160">
                  <c:v>306</c:v>
                </c:pt>
                <c:pt idx="161">
                  <c:v>308.33999999999992</c:v>
                </c:pt>
                <c:pt idx="162">
                  <c:v>314.61500000000001</c:v>
                </c:pt>
                <c:pt idx="163">
                  <c:v>318.74</c:v>
                </c:pt>
                <c:pt idx="164">
                  <c:v>330.55</c:v>
                </c:pt>
                <c:pt idx="165">
                  <c:v>343.1</c:v>
                </c:pt>
                <c:pt idx="166">
                  <c:v>347</c:v>
                </c:pt>
                <c:pt idx="167">
                  <c:v>352</c:v>
                </c:pt>
                <c:pt idx="168">
                  <c:v>370.48999999999995</c:v>
                </c:pt>
                <c:pt idx="169">
                  <c:v>381.95</c:v>
                </c:pt>
                <c:pt idx="170">
                  <c:v>393.88</c:v>
                </c:pt>
                <c:pt idx="171">
                  <c:v>403</c:v>
                </c:pt>
                <c:pt idx="172">
                  <c:v>409</c:v>
                </c:pt>
                <c:pt idx="173">
                  <c:v>410.36</c:v>
                </c:pt>
                <c:pt idx="174">
                  <c:v>423</c:v>
                </c:pt>
                <c:pt idx="175">
                  <c:v>436.8</c:v>
                </c:pt>
                <c:pt idx="176">
                  <c:v>449.08499999999992</c:v>
                </c:pt>
                <c:pt idx="177">
                  <c:v>464</c:v>
                </c:pt>
                <c:pt idx="178">
                  <c:v>493.29499999999996</c:v>
                </c:pt>
                <c:pt idx="179">
                  <c:v>503</c:v>
                </c:pt>
                <c:pt idx="180">
                  <c:v>525.83499999999992</c:v>
                </c:pt>
                <c:pt idx="181">
                  <c:v>558.25</c:v>
                </c:pt>
                <c:pt idx="182">
                  <c:v>602.66999999999996</c:v>
                </c:pt>
                <c:pt idx="183">
                  <c:v>706.52</c:v>
                </c:pt>
                <c:pt idx="184">
                  <c:v>744.65</c:v>
                </c:pt>
                <c:pt idx="185">
                  <c:v>800.63</c:v>
                </c:pt>
                <c:pt idx="186">
                  <c:v>828.495</c:v>
                </c:pt>
                <c:pt idx="187">
                  <c:v>866.33999999999992</c:v>
                </c:pt>
                <c:pt idx="188">
                  <c:v>1013.52</c:v>
                </c:pt>
                <c:pt idx="189">
                  <c:v>1114.6499999999999</c:v>
                </c:pt>
                <c:pt idx="190">
                  <c:v>1329.44</c:v>
                </c:pt>
                <c:pt idx="191">
                  <c:v>1387.8</c:v>
                </c:pt>
                <c:pt idx="192">
                  <c:v>1505.04</c:v>
                </c:pt>
                <c:pt idx="193">
                  <c:v>1691.61</c:v>
                </c:pt>
                <c:pt idx="194">
                  <c:v>2077.5</c:v>
                </c:pt>
                <c:pt idx="195">
                  <c:v>2266.62</c:v>
                </c:pt>
                <c:pt idx="196">
                  <c:v>2732.06</c:v>
                </c:pt>
                <c:pt idx="197">
                  <c:v>2967.3</c:v>
                </c:pt>
                <c:pt idx="198">
                  <c:v>3866.8350000000005</c:v>
                </c:pt>
                <c:pt idx="199">
                  <c:v>6063</c:v>
                </c:pt>
              </c:numCache>
            </c:numRef>
          </c:yVal>
          <c:smooth val="1"/>
        </c:ser>
        <c:dLbls/>
        <c:axId val="76719616"/>
        <c:axId val="77812480"/>
      </c:scatterChart>
      <c:valAx>
        <c:axId val="76719616"/>
        <c:scaling>
          <c:orientation val="minMax"/>
          <c:max val="200"/>
          <c:min val="0"/>
        </c:scaling>
        <c:axPos val="b"/>
        <c:tickLblPos val="nextTo"/>
        <c:crossAx val="77812480"/>
        <c:crosses val="autoZero"/>
        <c:crossBetween val="midCat"/>
      </c:valAx>
      <c:valAx>
        <c:axId val="77812480"/>
        <c:scaling>
          <c:orientation val="minMax"/>
          <c:max val="7000"/>
          <c:min val="0"/>
        </c:scaling>
        <c:axPos val="l"/>
        <c:majorGridlines/>
        <c:numFmt formatCode="General" sourceLinked="1"/>
        <c:tickLblPos val="nextTo"/>
        <c:crossAx val="76719616"/>
        <c:crosses val="autoZero"/>
        <c:crossBetween val="midCat"/>
        <c:majorUnit val="1000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UY"/>
  <c:chart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Hoja1!$C$3:$C$83</c:f>
              <c:numCache>
                <c:formatCode>General</c:formatCode>
                <c:ptCount val="81"/>
                <c:pt idx="0">
                  <c:v>-4</c:v>
                </c:pt>
                <c:pt idx="1">
                  <c:v>-3.9</c:v>
                </c:pt>
                <c:pt idx="2">
                  <c:v>-3.8</c:v>
                </c:pt>
                <c:pt idx="3">
                  <c:v>-3.6999999999999997</c:v>
                </c:pt>
                <c:pt idx="4">
                  <c:v>-3.5999999999999992</c:v>
                </c:pt>
                <c:pt idx="5">
                  <c:v>-3.4999999999999991</c:v>
                </c:pt>
                <c:pt idx="6">
                  <c:v>-3.399999999999999</c:v>
                </c:pt>
                <c:pt idx="7">
                  <c:v>-3.2999999999999994</c:v>
                </c:pt>
                <c:pt idx="8">
                  <c:v>-3.1999999999999993</c:v>
                </c:pt>
                <c:pt idx="9">
                  <c:v>-3.0999999999999988</c:v>
                </c:pt>
                <c:pt idx="10">
                  <c:v>-2.9999999999999987</c:v>
                </c:pt>
                <c:pt idx="11">
                  <c:v>-2.8999999999999986</c:v>
                </c:pt>
                <c:pt idx="12">
                  <c:v>-2.7999999999999989</c:v>
                </c:pt>
                <c:pt idx="13">
                  <c:v>-2.6999999999999988</c:v>
                </c:pt>
                <c:pt idx="14">
                  <c:v>-2.5999999999999988</c:v>
                </c:pt>
                <c:pt idx="15">
                  <c:v>-2.4999999999999987</c:v>
                </c:pt>
                <c:pt idx="16">
                  <c:v>-2.3999999999999981</c:v>
                </c:pt>
                <c:pt idx="17">
                  <c:v>-2.2999999999999985</c:v>
                </c:pt>
                <c:pt idx="18">
                  <c:v>-2.1999999999999984</c:v>
                </c:pt>
                <c:pt idx="19">
                  <c:v>-2.0999999999999983</c:v>
                </c:pt>
                <c:pt idx="20">
                  <c:v>-1.999999999999998</c:v>
                </c:pt>
                <c:pt idx="21">
                  <c:v>-1.8999999999999977</c:v>
                </c:pt>
                <c:pt idx="22">
                  <c:v>-1.7999999999999976</c:v>
                </c:pt>
                <c:pt idx="23">
                  <c:v>-1.6999999999999977</c:v>
                </c:pt>
                <c:pt idx="24">
                  <c:v>-1.5999999999999976</c:v>
                </c:pt>
                <c:pt idx="25">
                  <c:v>-1.4999999999999976</c:v>
                </c:pt>
                <c:pt idx="26">
                  <c:v>-1.3999999999999975</c:v>
                </c:pt>
                <c:pt idx="27">
                  <c:v>-1.2999999999999974</c:v>
                </c:pt>
                <c:pt idx="28">
                  <c:v>-1.1999999999999973</c:v>
                </c:pt>
                <c:pt idx="29">
                  <c:v>-1.0999999999999972</c:v>
                </c:pt>
                <c:pt idx="30">
                  <c:v>-0.99999999999999745</c:v>
                </c:pt>
                <c:pt idx="31">
                  <c:v>-0.89999999999999758</c:v>
                </c:pt>
                <c:pt idx="32">
                  <c:v>-0.7999999999999976</c:v>
                </c:pt>
                <c:pt idx="33">
                  <c:v>-0.69999999999999762</c:v>
                </c:pt>
                <c:pt idx="34">
                  <c:v>-0.59999999999999754</c:v>
                </c:pt>
                <c:pt idx="35">
                  <c:v>-0.49999999999999767</c:v>
                </c:pt>
                <c:pt idx="36">
                  <c:v>-0.39999999999999769</c:v>
                </c:pt>
                <c:pt idx="37">
                  <c:v>-0.29999999999999771</c:v>
                </c:pt>
                <c:pt idx="38">
                  <c:v>-0.19999999999999765</c:v>
                </c:pt>
                <c:pt idx="39">
                  <c:v>-9.9999999999997619E-2</c:v>
                </c:pt>
                <c:pt idx="40">
                  <c:v>0</c:v>
                </c:pt>
                <c:pt idx="41">
                  <c:v>0.1</c:v>
                </c:pt>
                <c:pt idx="42">
                  <c:v>0.2</c:v>
                </c:pt>
                <c:pt idx="43">
                  <c:v>0.3000000000000001</c:v>
                </c:pt>
                <c:pt idx="44">
                  <c:v>0.4</c:v>
                </c:pt>
                <c:pt idx="45">
                  <c:v>0.5</c:v>
                </c:pt>
                <c:pt idx="46">
                  <c:v>0.60000000000000009</c:v>
                </c:pt>
                <c:pt idx="47">
                  <c:v>0.70000000000000007</c:v>
                </c:pt>
                <c:pt idx="48">
                  <c:v>0.79999999999999993</c:v>
                </c:pt>
                <c:pt idx="49">
                  <c:v>0.89999999999999991</c:v>
                </c:pt>
                <c:pt idx="50">
                  <c:v>0.99999999999999989</c:v>
                </c:pt>
                <c:pt idx="51">
                  <c:v>1.0999999999999996</c:v>
                </c:pt>
                <c:pt idx="52">
                  <c:v>1.2</c:v>
                </c:pt>
                <c:pt idx="53">
                  <c:v>1.3</c:v>
                </c:pt>
                <c:pt idx="54">
                  <c:v>1.4</c:v>
                </c:pt>
                <c:pt idx="55">
                  <c:v>1.5000000000000002</c:v>
                </c:pt>
                <c:pt idx="56">
                  <c:v>1.6000000000000003</c:v>
                </c:pt>
                <c:pt idx="57">
                  <c:v>1.7000000000000004</c:v>
                </c:pt>
                <c:pt idx="58">
                  <c:v>1.8000000000000005</c:v>
                </c:pt>
                <c:pt idx="59">
                  <c:v>1.9000000000000008</c:v>
                </c:pt>
                <c:pt idx="60">
                  <c:v>2.0000000000000004</c:v>
                </c:pt>
                <c:pt idx="61">
                  <c:v>2.1000000000000005</c:v>
                </c:pt>
                <c:pt idx="62">
                  <c:v>2.2000000000000006</c:v>
                </c:pt>
                <c:pt idx="63">
                  <c:v>2.3000000000000007</c:v>
                </c:pt>
                <c:pt idx="64">
                  <c:v>2.4000000000000008</c:v>
                </c:pt>
                <c:pt idx="65">
                  <c:v>2.5000000000000009</c:v>
                </c:pt>
                <c:pt idx="66">
                  <c:v>2.600000000000001</c:v>
                </c:pt>
                <c:pt idx="67">
                  <c:v>2.7000000000000011</c:v>
                </c:pt>
                <c:pt idx="68">
                  <c:v>2.8000000000000007</c:v>
                </c:pt>
                <c:pt idx="69">
                  <c:v>2.9000000000000008</c:v>
                </c:pt>
                <c:pt idx="70">
                  <c:v>3.0000000000000013</c:v>
                </c:pt>
                <c:pt idx="71">
                  <c:v>3.1000000000000014</c:v>
                </c:pt>
                <c:pt idx="72">
                  <c:v>3.2000000000000015</c:v>
                </c:pt>
                <c:pt idx="73">
                  <c:v>3.3000000000000012</c:v>
                </c:pt>
                <c:pt idx="74">
                  <c:v>3.4000000000000017</c:v>
                </c:pt>
                <c:pt idx="75">
                  <c:v>3.5000000000000018</c:v>
                </c:pt>
                <c:pt idx="76">
                  <c:v>3.6000000000000019</c:v>
                </c:pt>
                <c:pt idx="77">
                  <c:v>3.7000000000000024</c:v>
                </c:pt>
                <c:pt idx="78">
                  <c:v>3.800000000000002</c:v>
                </c:pt>
                <c:pt idx="79">
                  <c:v>3.9000000000000021</c:v>
                </c:pt>
                <c:pt idx="80">
                  <c:v>4.0000000000000018</c:v>
                </c:pt>
              </c:numCache>
            </c:numRef>
          </c:cat>
          <c:val>
            <c:numRef>
              <c:f>Hoja1!$D$3:$D$83</c:f>
              <c:numCache>
                <c:formatCode>General</c:formatCode>
                <c:ptCount val="81"/>
                <c:pt idx="0">
                  <c:v>3.167124183311987E-5</c:v>
                </c:pt>
                <c:pt idx="1">
                  <c:v>4.8096344017602628E-5</c:v>
                </c:pt>
                <c:pt idx="2">
                  <c:v>7.2348043925120003E-5</c:v>
                </c:pt>
                <c:pt idx="3">
                  <c:v>1.0779973347738827E-4</c:v>
                </c:pt>
                <c:pt idx="4">
                  <c:v>1.5910859015753404E-4</c:v>
                </c:pt>
                <c:pt idx="5">
                  <c:v>2.3262907903552507E-4</c:v>
                </c:pt>
                <c:pt idx="6">
                  <c:v>3.3692926567688156E-4</c:v>
                </c:pt>
                <c:pt idx="7">
                  <c:v>4.834241423837776E-4</c:v>
                </c:pt>
                <c:pt idx="8">
                  <c:v>6.8713793791584979E-4</c:v>
                </c:pt>
                <c:pt idx="9">
                  <c:v>9.6760321321835848E-4</c:v>
                </c:pt>
                <c:pt idx="10">
                  <c:v>1.3498980316300983E-3</c:v>
                </c:pt>
                <c:pt idx="11">
                  <c:v>1.8658133003840412E-3</c:v>
                </c:pt>
                <c:pt idx="12">
                  <c:v>2.5551303304279399E-3</c:v>
                </c:pt>
                <c:pt idx="13">
                  <c:v>3.4669738030406786E-3</c:v>
                </c:pt>
                <c:pt idx="14">
                  <c:v>4.6611880237187658E-3</c:v>
                </c:pt>
                <c:pt idx="15">
                  <c:v>6.2096653257761592E-3</c:v>
                </c:pt>
                <c:pt idx="16">
                  <c:v>8.1975359245961572E-3</c:v>
                </c:pt>
                <c:pt idx="17">
                  <c:v>1.0724110021675845E-2</c:v>
                </c:pt>
                <c:pt idx="18">
                  <c:v>1.3903447513498663E-2</c:v>
                </c:pt>
                <c:pt idx="19">
                  <c:v>1.7864420562816632E-2</c:v>
                </c:pt>
                <c:pt idx="20">
                  <c:v>2.2750131948179306E-2</c:v>
                </c:pt>
                <c:pt idx="21">
                  <c:v>2.8716559816001925E-2</c:v>
                </c:pt>
                <c:pt idx="22">
                  <c:v>3.5930319112925983E-2</c:v>
                </c:pt>
                <c:pt idx="23">
                  <c:v>4.4565462758543201E-2</c:v>
                </c:pt>
                <c:pt idx="24">
                  <c:v>5.4799291699558217E-2</c:v>
                </c:pt>
                <c:pt idx="25">
                  <c:v>6.6807201268858321E-2</c:v>
                </c:pt>
                <c:pt idx="26">
                  <c:v>8.07566592337714E-2</c:v>
                </c:pt>
                <c:pt idx="27">
                  <c:v>9.6800484585610733E-2</c:v>
                </c:pt>
                <c:pt idx="28">
                  <c:v>0.11506967022170876</c:v>
                </c:pt>
                <c:pt idx="29">
                  <c:v>0.1356660609463832</c:v>
                </c:pt>
                <c:pt idx="30">
                  <c:v>0.15865525393145763</c:v>
                </c:pt>
                <c:pt idx="31">
                  <c:v>0.18406012534676014</c:v>
                </c:pt>
                <c:pt idx="32">
                  <c:v>0.21185539858339744</c:v>
                </c:pt>
                <c:pt idx="33">
                  <c:v>0.24196365222307376</c:v>
                </c:pt>
                <c:pt idx="34">
                  <c:v>0.27425311775007433</c:v>
                </c:pt>
                <c:pt idx="35">
                  <c:v>0.30853753872598771</c:v>
                </c:pt>
                <c:pt idx="36">
                  <c:v>0.34457825838967682</c:v>
                </c:pt>
                <c:pt idx="37">
                  <c:v>0.38208857781104844</c:v>
                </c:pt>
                <c:pt idx="38">
                  <c:v>0.4207402905608979</c:v>
                </c:pt>
                <c:pt idx="39">
                  <c:v>0.46017216272297201</c:v>
                </c:pt>
                <c:pt idx="40">
                  <c:v>0.5</c:v>
                </c:pt>
                <c:pt idx="41">
                  <c:v>0.5398278372770291</c:v>
                </c:pt>
                <c:pt idx="42">
                  <c:v>0.5792597094391031</c:v>
                </c:pt>
                <c:pt idx="43">
                  <c:v>0.61791142218895279</c:v>
                </c:pt>
                <c:pt idx="44">
                  <c:v>0.6554217416103244</c:v>
                </c:pt>
                <c:pt idx="45">
                  <c:v>0.69146246127401301</c:v>
                </c:pt>
                <c:pt idx="46">
                  <c:v>0.72574688224992656</c:v>
                </c:pt>
                <c:pt idx="47">
                  <c:v>0.75803634777692686</c:v>
                </c:pt>
                <c:pt idx="48">
                  <c:v>0.78814460141660347</c:v>
                </c:pt>
                <c:pt idx="49">
                  <c:v>0.81593987465324069</c:v>
                </c:pt>
                <c:pt idx="50">
                  <c:v>0.84134474606854293</c:v>
                </c:pt>
                <c:pt idx="51">
                  <c:v>0.86433393905361733</c:v>
                </c:pt>
                <c:pt idx="52">
                  <c:v>0.88493032977829167</c:v>
                </c:pt>
                <c:pt idx="53">
                  <c:v>0.90319951541438981</c:v>
                </c:pt>
                <c:pt idx="54">
                  <c:v>0.91924334076622871</c:v>
                </c:pt>
                <c:pt idx="55">
                  <c:v>0.9331927987311418</c:v>
                </c:pt>
                <c:pt idx="56">
                  <c:v>0.94520070830044201</c:v>
                </c:pt>
                <c:pt idx="57">
                  <c:v>0.95543453724145699</c:v>
                </c:pt>
                <c:pt idx="58">
                  <c:v>0.96406968088707423</c:v>
                </c:pt>
                <c:pt idx="59">
                  <c:v>0.97128344018399837</c:v>
                </c:pt>
                <c:pt idx="60">
                  <c:v>0.9772498680518209</c:v>
                </c:pt>
                <c:pt idx="61">
                  <c:v>0.98213557943718344</c:v>
                </c:pt>
                <c:pt idx="62">
                  <c:v>0.98609655248650152</c:v>
                </c:pt>
                <c:pt idx="63">
                  <c:v>0.98927588997832416</c:v>
                </c:pt>
                <c:pt idx="64">
                  <c:v>0.99180246407540373</c:v>
                </c:pt>
                <c:pt idx="65">
                  <c:v>0.99379033467422384</c:v>
                </c:pt>
                <c:pt idx="66">
                  <c:v>0.99533881197628127</c:v>
                </c:pt>
                <c:pt idx="67">
                  <c:v>0.99653302619695927</c:v>
                </c:pt>
                <c:pt idx="68">
                  <c:v>0.99744486966957224</c:v>
                </c:pt>
                <c:pt idx="69">
                  <c:v>0.99813418669961596</c:v>
                </c:pt>
                <c:pt idx="70">
                  <c:v>0.99865010196836979</c:v>
                </c:pt>
                <c:pt idx="71">
                  <c:v>0.99903239678678157</c:v>
                </c:pt>
                <c:pt idx="72">
                  <c:v>0.99931286206208403</c:v>
                </c:pt>
                <c:pt idx="73">
                  <c:v>0.99951657585761589</c:v>
                </c:pt>
                <c:pt idx="74">
                  <c:v>0.99966307073432303</c:v>
                </c:pt>
                <c:pt idx="75">
                  <c:v>0.99976737092096435</c:v>
                </c:pt>
                <c:pt idx="76">
                  <c:v>0.99984089140984256</c:v>
                </c:pt>
                <c:pt idx="77">
                  <c:v>0.9998922002665227</c:v>
                </c:pt>
                <c:pt idx="78">
                  <c:v>0.99992765195607491</c:v>
                </c:pt>
                <c:pt idx="79">
                  <c:v>0.99995190365598252</c:v>
                </c:pt>
                <c:pt idx="80">
                  <c:v>0.99996832875816677</c:v>
                </c:pt>
              </c:numCache>
            </c:numRef>
          </c:val>
        </c:ser>
        <c:dLbls/>
        <c:marker val="1"/>
        <c:axId val="77832960"/>
        <c:axId val="77834496"/>
      </c:lineChart>
      <c:catAx>
        <c:axId val="77832960"/>
        <c:scaling>
          <c:orientation val="minMax"/>
        </c:scaling>
        <c:axPos val="b"/>
        <c:numFmt formatCode="General" sourceLinked="1"/>
        <c:tickLblPos val="nextTo"/>
        <c:crossAx val="77834496"/>
        <c:crosses val="autoZero"/>
        <c:auto val="1"/>
        <c:lblAlgn val="ctr"/>
        <c:lblOffset val="100"/>
      </c:catAx>
      <c:valAx>
        <c:axId val="77834496"/>
        <c:scaling>
          <c:orientation val="minMax"/>
          <c:max val="1"/>
        </c:scaling>
        <c:axPos val="l"/>
        <c:majorGridlines/>
        <c:numFmt formatCode="General" sourceLinked="1"/>
        <c:tickLblPos val="nextTo"/>
        <c:crossAx val="77832960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A8637-8AE5-4B52-86F9-D7B7BACADE8F}" type="datetimeFigureOut">
              <a:rPr lang="es-ES" smtClean="0"/>
              <a:pPr/>
              <a:t>05/08/2016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3D26B-A7B8-4293-9E31-55EF8A7696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4803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3D26B-A7B8-4293-9E31-55EF8A76967F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13329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3D26B-A7B8-4293-9E31-55EF8A76967F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3287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4FB6F3-CE2D-47D3-84D8-67E421871EA2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81ECB-BB14-4276-8EBC-23C2AC1C4F87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6D8A3-1C6B-4B34-88CC-B16E62E33CFA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7B283C-E22F-485D-AA8C-721A0412EA9F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E5EF6D-0814-472A-A2BC-1167BDEA13A3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EA782-2AAB-4761-B564-7A22F1363F4F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FDA65F-6A05-488C-A91F-C606CA41BAAC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8C54F9-F05E-4605-B49F-D64E7FD7AF58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D62C6-3AF7-4DE9-8398-38CB65519838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E601342-930D-4480-A608-EBC09629D386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213A3F-1D7A-42B3-BEDA-F55B2737D507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59F6F2-2719-4567-AF6E-0AA237ACB829}" type="datetime1">
              <a:rPr lang="es-ES" smtClean="0"/>
              <a:pPr/>
              <a:t>05/08/2016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ADMINISTRACIÓN DEL MERCADO ELÉCTRICO.</a:t>
            </a: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71640CB-1D6C-4EA9-9970-8A41CC8770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24978" y="2204864"/>
            <a:ext cx="8267501" cy="267364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effectLst/>
              </a:rPr>
              <a:t>Incorporación de información de pronósticos en un Optimizador Dinámico Estocástico</a:t>
            </a:r>
            <a:r>
              <a:rPr lang="es-ES" dirty="0" smtClean="0">
                <a:effectLst/>
              </a:rPr>
              <a:t>.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64024" cy="365125"/>
          </a:xfrm>
        </p:spPr>
        <p:txBody>
          <a:bodyPr/>
          <a:lstStyle/>
          <a:p>
            <a:pPr algn="ctr"/>
            <a:r>
              <a:rPr lang="es-ES" dirty="0" smtClean="0"/>
              <a:t>ADMINISTRACIÓN DEL MERCADO ELÉCTRICO.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40CB-1D6C-4EA9-9970-8A41CC877087}" type="slidenum">
              <a:rPr lang="es-ES" smtClean="0"/>
              <a:pPr/>
              <a:t>1</a:t>
            </a:fld>
            <a:endParaRPr lang="es-ES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42252"/>
            <a:ext cx="16065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528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476672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El filtro + Pronósticos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2 Marcador de contenido"/>
              <p:cNvSpPr txBox="1">
                <a:spLocks/>
              </p:cNvSpPr>
              <p:nvPr/>
            </p:nvSpPr>
            <p:spPr>
              <a:xfrm>
                <a:off x="395536" y="1736812"/>
                <a:ext cx="8244408" cy="399644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425196" indent="-342900" algn="just"/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Transformación del pronóstico al Espacio Gaussiano.</a:t>
                </a:r>
              </a:p>
              <a:p>
                <a:pPr marL="425196" indent="-342900" algn="just"/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425196" indent="-342900" algn="just"/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La incorporación se realiza a través un vector de un </a:t>
                </a:r>
                <a:r>
                  <a:rPr lang="es-ES" sz="20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vector de </a:t>
                </a: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sesgos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/>
                </a:r>
                <a:r>
                  <a:rPr lang="es-ES" sz="20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y </a:t>
                </a: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uno de atenuadores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.</a:t>
                </a:r>
              </a:p>
              <a:p>
                <a:pPr marL="425196" indent="-342900" algn="just"/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Font typeface="Wingdings 3"/>
                  <a:buNone/>
                </a:pPr>
                <a:endParaRPr lang="es-ES" sz="2000" b="1" i="1" dirty="0">
                  <a:solidFill>
                    <a:schemeClr val="tx2"/>
                  </a:solidFill>
                  <a:latin typeface="Cambria Math"/>
                  <a:ea typeface="+mj-ea"/>
                  <a:cs typeface="+mj-cs"/>
                </a:endParaRPr>
              </a:p>
              <a:p>
                <a:pPr marL="82296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𝑿</m:t>
                          </m:r>
                        </m:e>
                        <m:sub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+</m:t>
                          </m:r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𝟏</m:t>
                          </m:r>
                        </m:sub>
                      </m:sSub>
                      <m:r>
                        <a:rPr lang="es-ES" sz="28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=</m:t>
                      </m:r>
                      <m:sSub>
                        <m:sSubPr>
                          <m:ctrl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s-ES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𝝀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</m:sub>
                      </m:sSub>
                      <m:r>
                        <a:rPr lang="es-ES" sz="28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𝑩</m:t>
                      </m:r>
                      <m:sSub>
                        <m:sSubPr>
                          <m:ctrl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𝑹</m:t>
                          </m:r>
                        </m:e>
                        <m:sub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</m:sub>
                      </m:sSub>
                      <m:r>
                        <a:rPr lang="es-ES" sz="28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+</m:t>
                      </m:r>
                      <m:sSub>
                        <m:sSubPr>
                          <m:ctrl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𝑺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𝒉</m:t>
                          </m:r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=</m:t>
                          </m:r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𝟎</m:t>
                          </m:r>
                        </m:sub>
                        <m:sup>
                          <m:r>
                            <a:rPr lang="es-ES" sz="28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𝑵𝒓</m:t>
                          </m:r>
                        </m:sup>
                        <m:e>
                          <m:sSub>
                            <m:sSubPr>
                              <m:ctrlP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</m:ctrlPr>
                            </m:sSubPr>
                            <m:e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𝒉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</m:ctrlPr>
                            </m:sSubPr>
                            <m:e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𝒌</m:t>
                              </m:r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−</m:t>
                              </m:r>
                              <m:r>
                                <a:rPr lang="es-ES" sz="28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𝒉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s-ES" sz="2800" b="1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None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>
                  <a:buFont typeface="Wingdings 3"/>
                  <a:buNone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>
                  <a:buFont typeface="Wingdings 3"/>
                  <a:buNone/>
                </a:pPr>
                <a:endParaRPr lang="es-ES" sz="28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7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36812"/>
                <a:ext cx="8244408" cy="3996444"/>
              </a:xfrm>
              <a:prstGeom prst="rect">
                <a:avLst/>
              </a:prstGeom>
              <a:blipFill rotWithShape="1">
                <a:blip r:embed="rId3"/>
                <a:stretch>
                  <a:fillRect t="-763" r="-740"/>
                </a:stretch>
              </a:blipFill>
            </p:spPr>
            <p:txBody>
              <a:bodyPr/>
              <a:lstStyle/>
              <a:p>
                <a:r>
                  <a:rPr lang="es-U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71756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Reducción de estados e introducción de pronósticos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culturacientifica.com/app/uploads/2015/09/imagen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648072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1084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Reducción de estados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2 Marcador de contenido"/>
              <p:cNvSpPr txBox="1">
                <a:spLocks/>
              </p:cNvSpPr>
              <p:nvPr/>
            </p:nvSpPr>
            <p:spPr>
              <a:xfrm>
                <a:off x="395536" y="1772816"/>
                <a:ext cx="8244408" cy="3996444"/>
              </a:xfrm>
              <a:prstGeom prst="rect">
                <a:avLst/>
              </a:prstGeom>
            </p:spPr>
            <p:txBody>
              <a:bodyPr vert="horz">
                <a:normAutofit lnSpcReduction="10000"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82296" indent="0" algn="just">
                  <a:buNone/>
                </a:pPr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Transformación de reducción</a:t>
                </a:r>
              </a:p>
              <a:p>
                <a:pPr marL="825246" indent="-742950" algn="just">
                  <a:buSzPct val="100000"/>
                </a:pPr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𝒀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s-E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Transformación de ampliación</a:t>
                </a:r>
              </a:p>
              <a:p>
                <a:pPr marL="825246" indent="-742950" algn="just">
                  <a:buSzPct val="100000"/>
                </a:pPr>
                <a:endParaRPr lang="es-ES" sz="20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s-E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</m:sSub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𝒀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𝑵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es-ES" sz="20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endParaRPr lang="es-ES" sz="28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𝑰</m:t>
                      </m:r>
                    </m:oMath>
                  </m:oMathPara>
                </a14:m>
                <a:endParaRPr lang="es-ES" sz="2000" b="1" i="1" dirty="0">
                  <a:solidFill>
                    <a:schemeClr val="tx2"/>
                  </a:solidFill>
                  <a:latin typeface="Cambria Math"/>
                </a:endParaRPr>
              </a:p>
              <a:p>
                <a:pPr marL="825246" indent="-742950" algn="just">
                  <a:buSzPct val="100000"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>
                  <a:buFont typeface="Wingdings 3"/>
                  <a:buNone/>
                </a:pPr>
                <a:endParaRPr lang="es-ES" sz="28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8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72816"/>
                <a:ext cx="8244408" cy="39964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U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98571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Posicionamiento del sistema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2 Marcador de contenido"/>
              <p:cNvSpPr txBox="1">
                <a:spLocks/>
              </p:cNvSpPr>
              <p:nvPr/>
            </p:nvSpPr>
            <p:spPr>
              <a:xfrm>
                <a:off x="395536" y="1772816"/>
                <a:ext cx="8244408" cy="3996444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82296" indent="0" algn="just">
                  <a:buNone/>
                </a:pPr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Caso sin reducción</a:t>
                </a:r>
              </a:p>
              <a:p>
                <a:pPr marL="825246" indent="-742950" algn="just">
                  <a:buSzPct val="100000"/>
                </a:pPr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𝑰</m:t>
                      </m:r>
                    </m:oMath>
                  </m:oMathPara>
                </a14:m>
                <a:endParaRPr lang="en-US" sz="2000" b="1" dirty="0" smtClean="0">
                  <a:solidFill>
                    <a:schemeClr val="tx2"/>
                  </a:solidFill>
                  <a:latin typeface="+mj-lt"/>
                </a:endParaRPr>
              </a:p>
              <a:p>
                <a:pPr marL="82296" indent="0" algn="just">
                  <a:buSzPct val="100000"/>
                  <a:buNone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Caso con reducción</a:t>
                </a:r>
              </a:p>
              <a:p>
                <a:pPr marL="82296" indent="0" algn="just">
                  <a:buSzPct val="100000"/>
                  <a:buNone/>
                </a:pPr>
                <a:endParaRPr lang="es-ES" sz="20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s-E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</m:sSub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𝒀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𝑵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+(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</m:oMath>
                  </m:oMathPara>
                </a14:m>
                <a:endParaRPr lang="es-ES" sz="20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r>
                  <a:rPr lang="es-ES" sz="2000" dirty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En el caso de una reducción </a:t>
                </a: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total</a:t>
                </a:r>
              </a:p>
              <a:p>
                <a:pPr marL="825246" indent="-742950" algn="just">
                  <a:buSzPct val="100000"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𝑿</m:t>
                          </m:r>
                        </m:e>
                        <m:sub>
                          <m:r>
                            <a:rPr lang="es-E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s-E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solidFill>
                            <a:schemeClr val="tx2"/>
                          </a:solidFill>
                          <a:latin typeface="Cambria Math"/>
                        </a:rPr>
                        <m:t>𝑵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SzPct val="100000"/>
                  <a:buNone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>
                  <a:buFont typeface="Wingdings 3"/>
                  <a:buNone/>
                </a:pPr>
                <a:endParaRPr lang="es-ES" sz="28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8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72816"/>
                <a:ext cx="8244408" cy="39964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U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2382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Ejemplo y resultados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ederico\Google Drive\ppt\Sin títul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8927" y="1700990"/>
            <a:ext cx="5832648" cy="415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3174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Caso de prueba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395536" y="1772816"/>
            <a:ext cx="8244408" cy="39964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5246" indent="-742950" algn="just">
              <a:buSzPct val="100000"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Programación de despacho semanal.</a:t>
            </a:r>
          </a:p>
          <a:p>
            <a:pPr marL="82296" indent="0" algn="just">
              <a:buSzPct val="100000"/>
              <a:buNone/>
            </a:pPr>
            <a:endParaRPr lang="es-ES" sz="20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 algn="just">
              <a:buSzPct val="100000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017298"/>
              </p:ext>
            </p:extLst>
          </p:nvPr>
        </p:nvGraphicFramePr>
        <p:xfrm>
          <a:off x="251519" y="2852936"/>
          <a:ext cx="8460435" cy="2009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087"/>
                <a:gridCol w="1836306"/>
                <a:gridCol w="1656184"/>
                <a:gridCol w="1656184"/>
                <a:gridCol w="1619674"/>
              </a:tblGrid>
              <a:tr h="502255">
                <a:tc>
                  <a:txBody>
                    <a:bodyPr/>
                    <a:lstStyle/>
                    <a:p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Determinístico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CEGH_SR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CEGH_RP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CEGH_RT</a:t>
                      </a:r>
                      <a:endParaRPr lang="es-UY" dirty="0"/>
                    </a:p>
                  </a:txBody>
                  <a:tcPr anchor="ctr"/>
                </a:tc>
              </a:tr>
              <a:tr h="502255">
                <a:tc>
                  <a:txBody>
                    <a:bodyPr/>
                    <a:lstStyle/>
                    <a:p>
                      <a:r>
                        <a:rPr lang="en-US" dirty="0" smtClean="0"/>
                        <a:t>VE [MUSD]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79,85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82,32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78,88</a:t>
                      </a:r>
                      <a:endParaRPr lang="es-UY" dirty="0"/>
                    </a:p>
                  </a:txBody>
                  <a:tcPr anchor="ctr"/>
                </a:tc>
              </a:tr>
              <a:tr h="502255">
                <a:tc>
                  <a:txBody>
                    <a:bodyPr/>
                    <a:lstStyle/>
                    <a:p>
                      <a:r>
                        <a:rPr lang="en-US" dirty="0" smtClean="0"/>
                        <a:t>VE5% [MUSD]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80,11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82,63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79,16</a:t>
                      </a:r>
                      <a:endParaRPr lang="es-UY" dirty="0"/>
                    </a:p>
                  </a:txBody>
                  <a:tcPr anchor="ctr"/>
                </a:tc>
              </a:tr>
              <a:tr h="50225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Tiempo</a:t>
                      </a:r>
                      <a:r>
                        <a:rPr lang="en-US" baseline="0" dirty="0" smtClean="0"/>
                        <a:t> [s]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498</a:t>
                      </a:r>
                      <a:endParaRPr lang="es-U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s-UY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130796" y="5493932"/>
            <a:ext cx="2581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UY" dirty="0" smtClean="0"/>
              <a:t>SR: Sin Reducción</a:t>
            </a:r>
          </a:p>
          <a:p>
            <a:pPr algn="just"/>
            <a:r>
              <a:rPr lang="es-UY" dirty="0" smtClean="0"/>
              <a:t>RP: Reducción parcial</a:t>
            </a:r>
          </a:p>
          <a:p>
            <a:pPr algn="just"/>
            <a:r>
              <a:rPr lang="es-UY" dirty="0" smtClean="0"/>
              <a:t>RT: Reducción total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xmlns="" val="274352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4400" dirty="0" smtClean="0"/>
          </a:p>
          <a:p>
            <a:endParaRPr lang="es-ES" sz="4400" dirty="0"/>
          </a:p>
          <a:p>
            <a:pPr marL="109728" indent="0" algn="ctr">
              <a:buNone/>
            </a:pPr>
            <a:r>
              <a:rPr lang="es-ES" sz="4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Muchas gracias!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40CB-1D6C-4EA9-9970-8A41CC877087}" type="slidenum">
              <a:rPr lang="es-ES" smtClean="0"/>
              <a:pPr/>
              <a:t>16</a:t>
            </a:fld>
            <a:endParaRPr lang="es-ES"/>
          </a:p>
        </p:txBody>
      </p:sp>
      <p:pic>
        <p:nvPicPr>
          <p:cNvPr id="5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37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Índice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36942" y="1700808"/>
            <a:ext cx="8244408" cy="3960440"/>
          </a:xfrm>
        </p:spPr>
        <p:txBody>
          <a:bodyPr>
            <a:normAutofit/>
          </a:bodyPr>
          <a:lstStyle/>
          <a:p>
            <a:pPr marL="539496" indent="-457200" algn="just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es-ES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Optimización dinámica estocástica.</a:t>
            </a:r>
            <a:endParaRPr lang="es-ES" sz="2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es-ES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Modelo</a:t>
            </a:r>
            <a:r>
              <a:rPr lang="es-ES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procesos estocásticos.</a:t>
            </a:r>
            <a:endParaRPr lang="es-ES" sz="2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es-ES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Reducción de estados e introducción de pronósticos.</a:t>
            </a:r>
          </a:p>
          <a:p>
            <a:pPr marL="539496" indent="-457200" algn="just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es-ES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Ejemplo y resultados.</a:t>
            </a:r>
            <a:endParaRPr lang="es-ES" sz="2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41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197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Autofit/>
          </a:bodyPr>
          <a:lstStyle/>
          <a:p>
            <a:r>
              <a:rPr lang="es-MX" sz="3200" dirty="0" smtClean="0"/>
              <a:t>Optimización dinámica estocástica??</a:t>
            </a:r>
            <a:endParaRPr lang="es-MX" sz="3200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pic>
        <p:nvPicPr>
          <p:cNvPr id="1026" name="Picture 2" descr="http://i.ytimg.com/vi/BGeI_ZyFgdw/hqde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5832648" cy="437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46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Optimización dinámica estocástica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71571"/>
            <a:ext cx="3922563" cy="372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36942" y="1628800"/>
            <a:ext cx="8347018" cy="542771"/>
          </a:xfrm>
        </p:spPr>
        <p:txBody>
          <a:bodyPr>
            <a:normAutofit/>
          </a:bodyPr>
          <a:lstStyle/>
          <a:p>
            <a:pPr marL="539496" indent="-457200" algn="just">
              <a:buFont typeface="Wingdings" pitchFamily="2" charset="2"/>
              <a:buChar char="§"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Ejemplo de sistema dinámico, represa con embalse.</a:t>
            </a: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41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12 Flecha derecha"/>
          <p:cNvSpPr/>
          <p:nvPr/>
        </p:nvSpPr>
        <p:spPr>
          <a:xfrm>
            <a:off x="2267744" y="2492896"/>
            <a:ext cx="302433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6" name="15 Flecha derecha"/>
          <p:cNvSpPr/>
          <p:nvPr/>
        </p:nvSpPr>
        <p:spPr>
          <a:xfrm>
            <a:off x="2788865" y="3861048"/>
            <a:ext cx="2503215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5364088" y="2310165"/>
            <a:ext cx="3419872" cy="5427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Proceso estocástico.</a:t>
            </a: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Font typeface="Wingdings 3"/>
              <a:buNone/>
            </a:pPr>
            <a:endParaRPr lang="es-ES" sz="41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5364088" y="3645024"/>
            <a:ext cx="3419872" cy="5427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Variable de estado.</a:t>
            </a: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Font typeface="Wingdings 3"/>
              <a:buNone/>
            </a:pPr>
            <a:endParaRPr lang="es-ES" sz="41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19 CuadroTexto"/>
              <p:cNvSpPr txBox="1"/>
              <p:nvPr/>
            </p:nvSpPr>
            <p:spPr>
              <a:xfrm>
                <a:off x="5261430" y="4710335"/>
                <a:ext cx="33123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sz="24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ES" sz="2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s-ES" sz="2400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s-ES" sz="2400" b="0" i="1" smtClean="0">
                          <a:latin typeface="Cambria Math"/>
                        </a:rPr>
                        <m:t>=</m:t>
                      </m:r>
                      <m:r>
                        <a:rPr lang="es-E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s-ES" sz="240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E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sz="2400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400" b="0" i="1" smtClean="0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  <m:r>
                            <a:rPr lang="es-E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s-E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s-ES" sz="2400" b="0" i="1" smtClean="0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  <m:r>
                            <a:rPr lang="es-E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s-E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sz="2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s-ES" sz="2400" b="0" i="1" smtClean="0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  <m:r>
                            <a:rPr lang="es-ES" sz="2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s-ES" sz="2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s-ES" sz="2400" dirty="0"/>
              </a:p>
            </p:txBody>
          </p:sp>
        </mc:Choice>
        <mc:Fallback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430" y="4710335"/>
                <a:ext cx="331236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UY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20 CuadroTexto"/>
          <p:cNvSpPr txBox="1"/>
          <p:nvPr/>
        </p:nvSpPr>
        <p:spPr>
          <a:xfrm>
            <a:off x="5538567" y="5220063"/>
            <a:ext cx="26324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err="1" smtClean="0"/>
              <a:t>Ec</a:t>
            </a:r>
            <a:r>
              <a:rPr lang="es-ES" sz="1600" dirty="0" smtClean="0"/>
              <a:t>. </a:t>
            </a:r>
            <a:r>
              <a:rPr lang="es-ES" sz="1600" dirty="0"/>
              <a:t>d</a:t>
            </a:r>
            <a:r>
              <a:rPr lang="es-ES" sz="1600" dirty="0" smtClean="0"/>
              <a:t>inámica del sistema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100796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Optimización dinámica estocástica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436942" y="1772816"/>
            <a:ext cx="8244408" cy="3960440"/>
          </a:xfrm>
        </p:spPr>
        <p:txBody>
          <a:bodyPr>
            <a:normAutofit/>
          </a:bodyPr>
          <a:lstStyle/>
          <a:p>
            <a:pPr marL="539496" indent="-457200" algn="just">
              <a:buFont typeface="Wingdings" pitchFamily="2" charset="2"/>
              <a:buChar char="§"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Cómo funciona el método?</a:t>
            </a: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Font typeface="Wingdings" pitchFamily="2" charset="2"/>
              <a:buChar char="§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None/>
            </a:pPr>
            <a:endParaRPr lang="es-ES" sz="41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20888"/>
            <a:ext cx="576064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2825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Modelo de procesos estocásticos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2936"/>
            <a:ext cx="3469160" cy="20882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0" b="100000" l="0" r="100000">
                        <a14:foregroundMark x1="61594" y1="86047" x2="61594" y2="8604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6414" y="2238573"/>
            <a:ext cx="13144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ackgroundRemoval t="0" b="100000" l="0" r="100000">
                        <a14:foregroundMark x1="49618" y1="11111" x2="49618" y2="11111"/>
                        <a14:foregroundMark x1="48855" y1="14286" x2="48855" y2="14286"/>
                        <a14:foregroundMark x1="25954" y1="23810" x2="25954" y2="23810"/>
                        <a14:foregroundMark x1="17557" y1="15873" x2="17557" y2="15873"/>
                        <a14:foregroundMark x1="78626" y1="20635" x2="78626" y2="20635"/>
                        <a14:foregroundMark x1="80916" y1="17460" x2="80916" y2="17460"/>
                        <a14:foregroundMark x1="20611" y1="78571" x2="20611" y2="78571"/>
                        <a14:foregroundMark x1="16794" y1="82540" x2="16794" y2="82540"/>
                        <a14:foregroundMark x1="49618" y1="92857" x2="49618" y2="92857"/>
                        <a14:foregroundMark x1="93893" y1="49206" x2="93893" y2="49206"/>
                        <a14:foregroundMark x1="17557" y1="84127" x2="17557" y2="84127"/>
                        <a14:foregroundMark x1="50382" y1="96032" x2="50382" y2="96032"/>
                        <a14:foregroundMark x1="48855" y1="3175" x2="48855" y2="31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31153" y="2267148"/>
            <a:ext cx="1247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1634" y="2573022"/>
            <a:ext cx="3461278" cy="236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Flecha derecha"/>
          <p:cNvSpPr/>
          <p:nvPr/>
        </p:nvSpPr>
        <p:spPr>
          <a:xfrm>
            <a:off x="4346808" y="3325995"/>
            <a:ext cx="790537" cy="86075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6228184" y="4266960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991301" y="426016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6609903" y="426016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371707" y="4272983"/>
            <a:ext cx="354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H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83627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Sintetizador CEGH</a:t>
            </a:r>
            <a:endParaRPr lang="es-MX" dirty="0"/>
          </a:p>
        </p:txBody>
      </p:sp>
      <p:sp>
        <p:nvSpPr>
          <p:cNvPr id="11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244408" cy="504056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(Correlaciones en Espacio Gaussiano con Histogramas )</a:t>
            </a: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307759" y="2240868"/>
            <a:ext cx="8244408" cy="32043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Font typeface="Wingdings 3"/>
              <a:buNone/>
            </a:pPr>
            <a:r>
              <a:rPr lang="es-E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Identificación del sintetizador:</a:t>
            </a:r>
          </a:p>
          <a:p>
            <a:pPr marL="82296" indent="0" algn="just">
              <a:buFont typeface="Wingdings 3"/>
              <a:buNone/>
            </a:pPr>
            <a:endParaRPr lang="es-ES" sz="2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SzPct val="100000"/>
              <a:buFont typeface="+mj-lt"/>
              <a:buAutoNum type="alphaUcPeriod"/>
            </a:pP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Encontrar una transformación, </a:t>
            </a:r>
            <a:r>
              <a:rPr lang="es-ES" sz="20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“los lentes del CEGH”</a:t>
            </a: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que pase la serie histórica del </a:t>
            </a:r>
            <a:r>
              <a:rPr lang="es-ES" sz="20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“mundo real”</a:t>
            </a: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al </a:t>
            </a:r>
            <a:r>
              <a:rPr lang="es-ES" sz="20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“mundo        gaussiano”</a:t>
            </a: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539496" indent="-457200" algn="just">
              <a:buSzPct val="100000"/>
              <a:buFont typeface="+mj-lt"/>
              <a:buAutoNum type="alphaUcPeriod"/>
            </a:pPr>
            <a:endParaRPr lang="es-ES" sz="2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SzPct val="100000"/>
              <a:buFont typeface="+mj-lt"/>
              <a:buAutoNum type="alphaUcPeriod"/>
            </a:pPr>
            <a:r>
              <a:rPr lang="es-ES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Identificar un filtro lineal, en el MG, que </a:t>
            </a: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minimice el error de predicción en valor esperado. </a:t>
            </a:r>
            <a:endParaRPr lang="es-ES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39496" indent="-457200" algn="just">
              <a:buFont typeface="+mj-lt"/>
              <a:buAutoNum type="alphaUcPeriod"/>
            </a:pPr>
            <a:endParaRPr lang="es-ES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2296" indent="0" algn="just">
              <a:buFont typeface="Wingdings 3"/>
              <a:buNone/>
            </a:pPr>
            <a:endParaRPr lang="es-ES" sz="41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19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Los lentes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4614" y="1844824"/>
            <a:ext cx="8244408" cy="3744416"/>
          </a:xfrm>
        </p:spPr>
        <p:txBody>
          <a:bodyPr>
            <a:normAutofit/>
          </a:bodyPr>
          <a:lstStyle/>
          <a:p>
            <a:pPr marL="653796" indent="-571500" algn="just"/>
            <a:r>
              <a:rPr lang="es-ES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Histograma de amplitudes</a:t>
            </a:r>
          </a:p>
          <a:p>
            <a:pPr marL="653796" indent="-571500" algn="just"/>
            <a:endParaRPr lang="es-E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53796" indent="-571500" algn="just"/>
            <a:endParaRPr lang="es-E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39496" indent="-457200"/>
            <a:endParaRPr lang="es-E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39496" indent="-457200"/>
            <a:endParaRPr lang="es-E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53796" indent="-571500" algn="just"/>
            <a:r>
              <a:rPr lang="es-ES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Distribución normal </a:t>
            </a:r>
            <a:r>
              <a:rPr lang="es-ES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estándar </a:t>
            </a:r>
            <a:r>
              <a:rPr lang="es-ES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acumulada </a:t>
            </a:r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32471521"/>
              </p:ext>
            </p:extLst>
          </p:nvPr>
        </p:nvGraphicFramePr>
        <p:xfrm>
          <a:off x="4796300" y="1340768"/>
          <a:ext cx="3885049" cy="202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40271946"/>
              </p:ext>
            </p:extLst>
          </p:nvPr>
        </p:nvGraphicFramePr>
        <p:xfrm>
          <a:off x="683568" y="4149080"/>
          <a:ext cx="396044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71579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570" y="521181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El filtro</a:t>
            </a:r>
            <a:endParaRPr lang="es-MX" dirty="0"/>
          </a:p>
        </p:txBody>
      </p:sp>
      <p:pic>
        <p:nvPicPr>
          <p:cNvPr id="4" name="Picture 2" descr="logoad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9176"/>
            <a:ext cx="729869" cy="81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933056"/>
            <a:ext cx="8244408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indent="-685800"/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2296" indent="0">
              <a:buFont typeface="Wingdings 3"/>
              <a:buNone/>
            </a:pPr>
            <a:endParaRPr lang="es-E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768096" indent="-685800"/>
            <a:endParaRPr lang="es-ES" sz="46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2 Marcador de contenido"/>
              <p:cNvSpPr txBox="1">
                <a:spLocks/>
              </p:cNvSpPr>
              <p:nvPr/>
            </p:nvSpPr>
            <p:spPr>
              <a:xfrm>
                <a:off x="395536" y="1736812"/>
                <a:ext cx="8244408" cy="399644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82296" indent="0" algn="just">
                  <a:buFont typeface="Wingdings 3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𝑿</m:t>
                          </m:r>
                        </m:e>
                        <m:sub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+</m:t>
                          </m:r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𝟏</m:t>
                          </m:r>
                        </m:sub>
                      </m:sSub>
                      <m:r>
                        <a:rPr lang="es-ES" sz="20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=</m:t>
                      </m:r>
                      <m:r>
                        <a:rPr lang="es-ES" sz="20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𝑩</m:t>
                      </m:r>
                      <m:sSub>
                        <m:sSubPr>
                          <m:ctrl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sSubPr>
                        <m:e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𝑹</m:t>
                          </m:r>
                        </m:e>
                        <m:sub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𝒌</m:t>
                          </m:r>
                        </m:sub>
                      </m:sSub>
                      <m:r>
                        <a:rPr lang="es-ES" sz="2000" b="1" i="1" smtClean="0">
                          <a:solidFill>
                            <a:schemeClr val="tx2"/>
                          </a:solidFill>
                          <a:latin typeface="Cambria Math"/>
                          <a:ea typeface="+mj-ea"/>
                          <a:cs typeface="+mj-cs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𝒉</m:t>
                          </m:r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=</m:t>
                          </m:r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𝟎</m:t>
                          </m:r>
                        </m:sub>
                        <m:sup>
                          <m:r>
                            <a:rPr lang="es-ES" sz="2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+mj-ea"/>
                              <a:cs typeface="+mj-cs"/>
                            </a:rPr>
                            <m:t>𝑵𝒓</m:t>
                          </m:r>
                        </m:sup>
                        <m:e>
                          <m:sSub>
                            <m:sSubPr>
                              <m:ctrlP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</m:ctrlPr>
                            </m:sSubPr>
                            <m:e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𝒉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</m:ctrlPr>
                            </m:sSubPr>
                            <m:e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𝒌</m:t>
                              </m:r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−</m:t>
                              </m:r>
                              <m:r>
                                <a:rPr lang="es-ES" sz="2000" b="1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+mj-ea"/>
                                  <a:cs typeface="+mj-cs"/>
                                </a:rPr>
                                <m:t>𝒉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s-ES" sz="2000" b="1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296" indent="0" algn="just">
                  <a:buNone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  <a:buFont typeface="+mj-lt"/>
                  <a:buAutoNum type="arabicPeriod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La matrices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i="1" smtClean="0">
                            <a:solidFill>
                              <a:schemeClr val="tx2"/>
                            </a:solidFill>
                            <a:latin typeface="Cambria Math"/>
                            <a:ea typeface="+mj-ea"/>
                            <a:cs typeface="+mj-cs"/>
                          </a:rPr>
                        </m:ctrlPr>
                      </m:sSubPr>
                      <m:e>
                        <m:r>
                          <a:rPr lang="es-ES" sz="2000" b="0" i="1" smtClean="0">
                            <a:solidFill>
                              <a:schemeClr val="tx2"/>
                            </a:solidFill>
                            <a:latin typeface="Cambria Math"/>
                            <a:ea typeface="+mj-ea"/>
                            <a:cs typeface="+mj-cs"/>
                          </a:rPr>
                          <m:t>𝐴</m:t>
                        </m:r>
                      </m:e>
                      <m:sub>
                        <m:r>
                          <a:rPr lang="es-ES" sz="2000" b="0" i="1" smtClean="0">
                            <a:solidFill>
                              <a:schemeClr val="tx2"/>
                            </a:solidFill>
                            <a:latin typeface="Cambria Math"/>
                            <a:ea typeface="+mj-ea"/>
                            <a:cs typeface="+mj-cs"/>
                          </a:rPr>
                          <m:t>h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son aquellas que minimizan el valor esperado del error de predicción </a:t>
                </a:r>
                <a14:m>
                  <m:oMath xmlns:m="http://schemas.openxmlformats.org/officeDocument/2006/math">
                    <m:r>
                      <a:rPr lang="es-ES" sz="2000" b="0" i="1">
                        <a:solidFill>
                          <a:schemeClr val="tx2"/>
                        </a:solidFill>
                        <a:latin typeface="Cambria Math"/>
                      </a:rPr>
                      <m:t>𝐵</m:t>
                    </m:r>
                    <m:sSub>
                      <m:sSubPr>
                        <m:ctrlPr>
                          <a:rPr lang="es-ES" sz="20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sz="20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s-ES" sz="20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.</a:t>
                </a:r>
              </a:p>
              <a:p>
                <a:pPr marL="825246" indent="-742950" algn="just">
                  <a:buSzPct val="100000"/>
                  <a:buFont typeface="+mj-lt"/>
                  <a:buAutoNum type="arabicPeriod"/>
                </a:pPr>
                <a:endParaRPr lang="es-ES" sz="2000" dirty="0" smtClean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  <a:buFont typeface="+mj-lt"/>
                  <a:buAutoNum type="arabicPeriod"/>
                </a:pPr>
                <a:endParaRPr lang="es-ES" sz="2000" dirty="0">
                  <a:solidFill>
                    <a:schemeClr val="tx2"/>
                  </a:solidFill>
                  <a:latin typeface="+mj-lt"/>
                  <a:ea typeface="+mj-ea"/>
                  <a:cs typeface="+mj-cs"/>
                </a:endParaRPr>
              </a:p>
              <a:p>
                <a:pPr marL="825246" indent="-742950" algn="just">
                  <a:buSzPct val="100000"/>
                  <a:buFont typeface="+mj-lt"/>
                  <a:buAutoNum type="arabicPeriod"/>
                </a:pPr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La matriz B se obtiene de forma que la matriz de covarianzas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 se igual que la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s-ES" sz="2000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s-ES" sz="2000" dirty="0" smtClean="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rPr>
                  <a:t>.</a:t>
                </a:r>
              </a:p>
              <a:p>
                <a:pPr marL="82296" indent="0">
                  <a:buFont typeface="Wingdings 3"/>
                  <a:buNone/>
                </a:pPr>
                <a:endParaRPr lang="es-ES" sz="2800" b="1" dirty="0" smtClean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  <a:p>
                <a:pPr marL="82296" indent="0">
                  <a:buFont typeface="Wingdings 3"/>
                  <a:buNone/>
                </a:pPr>
                <a:endParaRPr lang="es-ES" sz="2800" b="1" dirty="0">
                  <a:solidFill>
                    <a:schemeClr val="tx2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7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36812"/>
                <a:ext cx="8244408" cy="3996444"/>
              </a:xfrm>
              <a:prstGeom prst="rect">
                <a:avLst/>
              </a:prstGeom>
              <a:blipFill rotWithShape="1">
                <a:blip r:embed="rId3"/>
                <a:stretch>
                  <a:fillRect l="-296" r="-740"/>
                </a:stretch>
              </a:blipFill>
            </p:spPr>
            <p:txBody>
              <a:bodyPr/>
              <a:lstStyle/>
              <a:p>
                <a:r>
                  <a:rPr lang="es-U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1200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1363</TotalTime>
  <Words>227</Words>
  <Application>Microsoft Office PowerPoint</Application>
  <PresentationFormat>Presentación en pantalla (4:3)</PresentationFormat>
  <Paragraphs>105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Concurrencia</vt:lpstr>
      <vt:lpstr>Incorporación de información de pronósticos en un Optimizador Dinámico Estocástico.</vt:lpstr>
      <vt:lpstr>Índice</vt:lpstr>
      <vt:lpstr>Optimización dinámica estocástica??</vt:lpstr>
      <vt:lpstr>Optimización dinámica estocástica</vt:lpstr>
      <vt:lpstr>Optimización dinámica estocástica</vt:lpstr>
      <vt:lpstr>Modelo de procesos estocásticos</vt:lpstr>
      <vt:lpstr>Sintetizador CEGH</vt:lpstr>
      <vt:lpstr>Los lentes</vt:lpstr>
      <vt:lpstr>El filtro</vt:lpstr>
      <vt:lpstr>El filtro + Pronósticos</vt:lpstr>
      <vt:lpstr>Reducción de estados e introducción de pronósticos</vt:lpstr>
      <vt:lpstr>Reducción de estados</vt:lpstr>
      <vt:lpstr>Posicionamiento del sistema</vt:lpstr>
      <vt:lpstr>Ejemplo y resultados</vt:lpstr>
      <vt:lpstr>Caso de prueba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Estacional  Mayo – Octubre 2016 Resultados</dc:title>
  <dc:creator>Lorena Di Chiara</dc:creator>
  <cp:lastModifiedBy>congresos01</cp:lastModifiedBy>
  <cp:revision>90</cp:revision>
  <dcterms:created xsi:type="dcterms:W3CDTF">2016-05-17T14:48:54Z</dcterms:created>
  <dcterms:modified xsi:type="dcterms:W3CDTF">2016-08-05T18:03:41Z</dcterms:modified>
</cp:coreProperties>
</file>